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Lst>
  <p:notesMasterIdLst>
    <p:notesMasterId r:id="rId28"/>
  </p:notesMasterIdLst>
  <p:handoutMasterIdLst>
    <p:handoutMasterId r:id="rId29"/>
  </p:handoutMasterIdLst>
  <p:sldIdLst>
    <p:sldId id="256" r:id="rId2"/>
    <p:sldId id="265" r:id="rId3"/>
    <p:sldId id="266" r:id="rId4"/>
    <p:sldId id="267" r:id="rId5"/>
    <p:sldId id="258" r:id="rId6"/>
    <p:sldId id="285" r:id="rId7"/>
    <p:sldId id="259" r:id="rId8"/>
    <p:sldId id="268" r:id="rId9"/>
    <p:sldId id="269" r:id="rId10"/>
    <p:sldId id="270" r:id="rId11"/>
    <p:sldId id="271" r:id="rId12"/>
    <p:sldId id="257" r:id="rId13"/>
    <p:sldId id="272" r:id="rId14"/>
    <p:sldId id="273" r:id="rId15"/>
    <p:sldId id="274" r:id="rId16"/>
    <p:sldId id="264" r:id="rId17"/>
    <p:sldId id="275" r:id="rId18"/>
    <p:sldId id="276" r:id="rId19"/>
    <p:sldId id="277" r:id="rId20"/>
    <p:sldId id="278" r:id="rId21"/>
    <p:sldId id="279" r:id="rId22"/>
    <p:sldId id="280" r:id="rId23"/>
    <p:sldId id="282" r:id="rId24"/>
    <p:sldId id="281" r:id="rId25"/>
    <p:sldId id="283" r:id="rId26"/>
    <p:sldId id="284" r:id="rId27"/>
  </p:sldIdLst>
  <p:sldSz cx="9144000" cy="5143500" type="screen16x9"/>
  <p:notesSz cx="6950075" cy="923607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7" pos="2880"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D33"/>
    <a:srgbClr val="DAA600"/>
    <a:srgbClr val="B686DA"/>
    <a:srgbClr val="FFA7A7"/>
    <a:srgbClr val="F2A36E"/>
    <a:srgbClr val="5781C1"/>
    <a:srgbClr val="4F3C05"/>
    <a:srgbClr val="F7F7F7"/>
    <a:srgbClr val="7294C7"/>
    <a:srgbClr val="768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6837" autoAdjust="0"/>
  </p:normalViewPr>
  <p:slideViewPr>
    <p:cSldViewPr snapToGrid="0" showGuides="1">
      <p:cViewPr varScale="1">
        <p:scale>
          <a:sx n="146" d="100"/>
          <a:sy n="146" d="100"/>
        </p:scale>
        <p:origin x="176" y="576"/>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p:scale>
          <a:sx n="75" d="100"/>
          <a:sy n="75" d="100"/>
        </p:scale>
        <p:origin x="3990" y="69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36768" y="1"/>
            <a:ext cx="3011699" cy="463696"/>
          </a:xfrm>
          <a:prstGeom prst="rect">
            <a:avLst/>
          </a:prstGeom>
        </p:spPr>
        <p:txBody>
          <a:bodyPr vert="horz" lIns="91440" tIns="45720" rIns="91440" bIns="45720" rtlCol="0"/>
          <a:lstStyle>
            <a:lvl1pPr algn="r">
              <a:defRPr sz="1200"/>
            </a:lvl1pPr>
          </a:lstStyle>
          <a:p>
            <a:fld id="{67F32F8B-429E-45D3-A6EF-7110C94B56DE}" type="datetimeFigureOut">
              <a:rPr lang="en-US" smtClean="0"/>
              <a:t>6/3/20</a:t>
            </a:fld>
            <a:endParaRPr lang="en-US"/>
          </a:p>
        </p:txBody>
      </p:sp>
      <p:sp>
        <p:nvSpPr>
          <p:cNvPr id="4" name="Footer Placeholder 3"/>
          <p:cNvSpPr>
            <a:spLocks noGrp="1"/>
          </p:cNvSpPr>
          <p:nvPr>
            <p:ph type="ftr" sz="quarter" idx="2"/>
          </p:nvPr>
        </p:nvSpPr>
        <p:spPr>
          <a:xfrm>
            <a:off x="0" y="8772379"/>
            <a:ext cx="3011699" cy="46369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379"/>
            <a:ext cx="3011699" cy="463696"/>
          </a:xfrm>
          <a:prstGeom prst="rect">
            <a:avLst/>
          </a:prstGeom>
        </p:spPr>
        <p:txBody>
          <a:bodyPr vert="horz" lIns="91440" tIns="45720" rIns="91440" bIns="45720" rtlCol="0" anchor="b"/>
          <a:lstStyle>
            <a:lvl1pPr algn="r">
              <a:defRPr sz="1200"/>
            </a:lvl1pPr>
          </a:lstStyle>
          <a:p>
            <a:fld id="{D0A90A03-D856-401F-8EAD-377E18EE9FD0}" type="slidenum">
              <a:rPr lang="en-US" smtClean="0"/>
              <a:t>‹#›</a:t>
            </a:fld>
            <a:endParaRPr lang="en-US"/>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1075" y="290513"/>
            <a:ext cx="4987925" cy="2805529"/>
          </a:xfrm>
          <a:prstGeom prst="rect">
            <a:avLst/>
          </a:prstGeom>
          <a:noFill/>
          <a:ln w="12700">
            <a:solidFill>
              <a:prstClr val="black"/>
            </a:solidFill>
          </a:ln>
        </p:spPr>
        <p:txBody>
          <a:bodyPr vert="horz" lIns="92437" tIns="46219" rIns="92437" bIns="46219" rtlCol="0" anchor="ctr"/>
          <a:lstStyle/>
          <a:p>
            <a:endParaRPr lang="en-US"/>
          </a:p>
        </p:txBody>
      </p:sp>
      <p:sp>
        <p:nvSpPr>
          <p:cNvPr id="5" name="Notes Placeholder 4"/>
          <p:cNvSpPr>
            <a:spLocks noGrp="1"/>
          </p:cNvSpPr>
          <p:nvPr>
            <p:ph type="body" sz="quarter" idx="3"/>
          </p:nvPr>
        </p:nvSpPr>
        <p:spPr>
          <a:xfrm>
            <a:off x="222638" y="3238363"/>
            <a:ext cx="6504800" cy="5740537"/>
          </a:xfrm>
          <a:prstGeom prst="rect">
            <a:avLst/>
          </a:prstGeom>
        </p:spPr>
        <p:txBody>
          <a:bodyPr vert="horz" lIns="92437" tIns="46219" rIns="92437" bIns="462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7" tIns="46219" rIns="92437" bIns="46219" rtlCol="0" anchor="b"/>
          <a:lstStyle>
            <a:lvl1pPr algn="r">
              <a:defRPr sz="1000">
                <a:latin typeface="Trebuchet MS" panose="020B0603020202020204" pitchFamily="34" charset="0"/>
              </a:defRPr>
            </a:lvl1pPr>
          </a:lstStyle>
          <a:p>
            <a:fld id="{F42FCFFD-459B-4F74-BD48-8157E1337D42}" type="slidenum">
              <a:rPr lang="en-US" smtClean="0"/>
              <a:pPr/>
              <a:t>‹#›</a:t>
            </a:fld>
            <a:endParaRPr lang="en-US"/>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685800" rtl="0" eaLnBrk="1" latinLnBrk="0" hangingPunct="1">
      <a:defRPr sz="2200" kern="1200">
        <a:solidFill>
          <a:schemeClr val="tx1"/>
        </a:solidFill>
        <a:latin typeface="Trebuchet MS" panose="020B0603020202020204" pitchFamily="34" charset="0"/>
        <a:ea typeface="+mn-ea"/>
        <a:cs typeface="+mn-cs"/>
      </a:defRPr>
    </a:lvl1pPr>
    <a:lvl2pPr marL="342900" algn="l" defTabSz="685800" rtl="0" eaLnBrk="1" latinLnBrk="0" hangingPunct="1">
      <a:defRPr sz="2200" kern="1200">
        <a:solidFill>
          <a:schemeClr val="tx1"/>
        </a:solidFill>
        <a:latin typeface="Trebuchet MS" panose="020B0603020202020204" pitchFamily="34" charset="0"/>
        <a:ea typeface="+mn-ea"/>
        <a:cs typeface="+mn-cs"/>
      </a:defRPr>
    </a:lvl2pPr>
    <a:lvl3pPr marL="685800" algn="l" defTabSz="685800" rtl="0" eaLnBrk="1" latinLnBrk="0" hangingPunct="1">
      <a:defRPr sz="2200" kern="1200">
        <a:solidFill>
          <a:schemeClr val="tx1"/>
        </a:solidFill>
        <a:latin typeface="Trebuchet MS" panose="020B0603020202020204" pitchFamily="34" charset="0"/>
        <a:ea typeface="+mn-ea"/>
        <a:cs typeface="+mn-cs"/>
      </a:defRPr>
    </a:lvl3pPr>
    <a:lvl4pPr marL="1028700" algn="l" defTabSz="685800" rtl="0" eaLnBrk="1" latinLnBrk="0" hangingPunct="1">
      <a:defRPr sz="2200" kern="1200">
        <a:solidFill>
          <a:schemeClr val="tx1"/>
        </a:solidFill>
        <a:latin typeface="Trebuchet MS" panose="020B0603020202020204" pitchFamily="34" charset="0"/>
        <a:ea typeface="+mn-ea"/>
        <a:cs typeface="+mn-cs"/>
      </a:defRPr>
    </a:lvl4pPr>
    <a:lvl5pPr marL="1371600" algn="l" defTabSz="685800" rtl="0" eaLnBrk="1" latinLnBrk="0" hangingPunct="1">
      <a:defRPr sz="2200" kern="1200">
        <a:solidFill>
          <a:schemeClr val="tx1"/>
        </a:solidFill>
        <a:latin typeface="Trebuchet MS" panose="020B0603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Blue Ba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0"/>
            <a:ext cx="4614203" cy="5143500"/>
          </a:xfrm>
          <a:prstGeom prst="rect">
            <a:avLst/>
          </a:prstGeom>
        </p:spPr>
      </p:pic>
      <p:grpSp>
        <p:nvGrpSpPr>
          <p:cNvPr id="2" name="Group 1"/>
          <p:cNvGrpSpPr/>
          <p:nvPr userDrawn="1"/>
        </p:nvGrpSpPr>
        <p:grpSpPr>
          <a:xfrm>
            <a:off x="3406665" y="0"/>
            <a:ext cx="5708379" cy="5143500"/>
            <a:chOff x="3435621" y="0"/>
            <a:chExt cx="5708379" cy="5143500"/>
          </a:xfrm>
        </p:grpSpPr>
        <p:sp useBgFill="1">
          <p:nvSpPr>
            <p:cNvPr id="15"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0"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
        <p:nvSpPr>
          <p:cNvPr id="16"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17"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18"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spTree>
    <p:extLst>
      <p:ext uri="{BB962C8B-B14F-4D97-AF65-F5344CB8AC3E}">
        <p14:creationId xmlns:p14="http://schemas.microsoft.com/office/powerpoint/2010/main" val="2076874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0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0370" y="3879285"/>
            <a:ext cx="3934346" cy="768169"/>
          </a:xfrm>
          <a:prstGeom prst="rect">
            <a:avLst/>
          </a:prstGeom>
        </p:spPr>
      </p:pic>
      <p:sp>
        <p:nvSpPr>
          <p:cNvPr id="2" name="Title 1"/>
          <p:cNvSpPr>
            <a:spLocks noGrp="1"/>
          </p:cNvSpPr>
          <p:nvPr>
            <p:ph type="title"/>
          </p:nvPr>
        </p:nvSpPr>
        <p:spPr>
          <a:xfrm>
            <a:off x="0" y="399522"/>
            <a:ext cx="9144000" cy="2139553"/>
          </a:xfrm>
        </p:spPr>
        <p:txBody>
          <a:bodyPr anchor="b">
            <a:normAutofit/>
          </a:bodyPr>
          <a:lstStyle>
            <a:lvl1pPr algn="ctr">
              <a:defRPr sz="3600"/>
            </a:lvl1pPr>
          </a:lstStyle>
          <a:p>
            <a:r>
              <a:rPr lang="en-US" dirty="0"/>
              <a:t>Click to edit Master title style</a:t>
            </a:r>
          </a:p>
        </p:txBody>
      </p:sp>
      <p:sp>
        <p:nvSpPr>
          <p:cNvPr id="3" name="Text Placeholder 2"/>
          <p:cNvSpPr>
            <a:spLocks noGrp="1"/>
          </p:cNvSpPr>
          <p:nvPr>
            <p:ph type="body" idx="1"/>
          </p:nvPr>
        </p:nvSpPr>
        <p:spPr>
          <a:xfrm>
            <a:off x="0" y="2559315"/>
            <a:ext cx="9144000" cy="1125140"/>
          </a:xfrm>
        </p:spPr>
        <p:txBody>
          <a:bodyPr>
            <a:normAutofit/>
          </a:bodyPr>
          <a:lstStyle>
            <a:lvl1pPr marL="0" indent="0" algn="ctr">
              <a:buNone/>
              <a:defRPr sz="2400">
                <a:solidFill>
                  <a:schemeClr val="bg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75979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3" name="Content Placeholder 2"/>
          <p:cNvSpPr>
            <a:spLocks noGrp="1"/>
          </p:cNvSpPr>
          <p:nvPr>
            <p:ph sz="half" idx="1"/>
          </p:nvPr>
        </p:nvSpPr>
        <p:spPr>
          <a:xfrm>
            <a:off x="317901" y="1216821"/>
            <a:ext cx="4196953" cy="3418681"/>
          </a:xfrm>
        </p:spPr>
        <p:txBody>
          <a:bodyPr/>
          <a:lstStyle>
            <a:lvl1pPr marL="96441" indent="-96441">
              <a:buClr>
                <a:schemeClr val="bg1">
                  <a:lumMod val="50000"/>
                </a:schemeClr>
              </a:buClr>
              <a:buFont typeface="Arial" panose="020B0604020202020204" pitchFamily="34" charset="0"/>
              <a:buChar char="•"/>
              <a:defRPr sz="2400"/>
            </a:lvl1pPr>
            <a:lvl2pPr marL="289322" indent="-96441">
              <a:buClr>
                <a:schemeClr val="bg1">
                  <a:lumMod val="50000"/>
                </a:schemeClr>
              </a:buClr>
              <a:buFont typeface="Arial" panose="020B0604020202020204" pitchFamily="34" charset="0"/>
              <a:buChar char="•"/>
              <a:defRPr sz="1800"/>
            </a:lvl2pPr>
            <a:lvl3pPr marL="482204" indent="-96441">
              <a:buClr>
                <a:schemeClr val="bg1">
                  <a:lumMod val="50000"/>
                </a:schemeClr>
              </a:buClr>
              <a:buFont typeface="Arial" panose="020B0604020202020204" pitchFamily="34" charset="0"/>
              <a:buChar char="•"/>
              <a:defRPr sz="1800"/>
            </a:lvl3pPr>
            <a:lvl4pPr marL="675085" indent="-96441">
              <a:buClr>
                <a:schemeClr val="bg1">
                  <a:lumMod val="50000"/>
                </a:schemeClr>
              </a:buClr>
              <a:buFont typeface="Arial" panose="020B0604020202020204" pitchFamily="34" charset="0"/>
              <a:buChar char="•"/>
              <a:defRPr sz="1200"/>
            </a:lvl4pPr>
            <a:lvl5pPr marL="867966" indent="-96441">
              <a:buClr>
                <a:schemeClr val="bg1">
                  <a:lumMod val="5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3" y="1216821"/>
            <a:ext cx="4244579" cy="3418681"/>
          </a:xfrm>
        </p:spPr>
        <p:txBody>
          <a:bodyPr/>
          <a:lstStyle>
            <a:lvl1pPr marL="96441" indent="-96441">
              <a:buClr>
                <a:schemeClr val="bg1">
                  <a:lumMod val="50000"/>
                </a:schemeClr>
              </a:buClr>
              <a:buFont typeface="Arial" panose="020B0604020202020204" pitchFamily="34" charset="0"/>
              <a:buChar char="•"/>
              <a:defRPr sz="2400"/>
            </a:lvl1pPr>
            <a:lvl2pPr marL="289322" indent="-96441">
              <a:buClr>
                <a:schemeClr val="bg1">
                  <a:lumMod val="50000"/>
                </a:schemeClr>
              </a:buClr>
              <a:buFont typeface="Arial" panose="020B0604020202020204" pitchFamily="34" charset="0"/>
              <a:buChar char="•"/>
              <a:defRPr sz="1800"/>
            </a:lvl2pPr>
            <a:lvl3pPr marL="482204" indent="-96441">
              <a:buClr>
                <a:schemeClr val="bg1">
                  <a:lumMod val="50000"/>
                </a:schemeClr>
              </a:buClr>
              <a:buFont typeface="Arial" panose="020B0604020202020204" pitchFamily="34" charset="0"/>
              <a:buChar char="•"/>
              <a:defRPr sz="1800"/>
            </a:lvl3pPr>
            <a:lvl4pPr marL="675085" indent="-96441">
              <a:buClr>
                <a:schemeClr val="bg1">
                  <a:lumMod val="50000"/>
                </a:schemeClr>
              </a:buClr>
              <a:buFont typeface="Arial" panose="020B0604020202020204" pitchFamily="34" charset="0"/>
              <a:buChar char="•"/>
              <a:defRPr sz="1200"/>
            </a:lvl4pPr>
            <a:lvl5pPr marL="867966" indent="-96441">
              <a:buClr>
                <a:schemeClr val="bg1">
                  <a:lumMod val="5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903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5469" y="1184672"/>
            <a:ext cx="4182714" cy="617934"/>
          </a:xfrm>
        </p:spPr>
        <p:txBody>
          <a:bodyPr anchor="b">
            <a:noAutofit/>
          </a:bodyPr>
          <a:lstStyle>
            <a:lvl1pPr marL="0" indent="0">
              <a:buNone/>
              <a:defRPr sz="24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315469" y="1802606"/>
            <a:ext cx="4182714" cy="2763441"/>
          </a:xfrm>
        </p:spPr>
        <p:txBody>
          <a:bodyPr>
            <a:normAutofit/>
          </a:bodyPr>
          <a:lstStyle>
            <a:lvl1pPr marL="96441" indent="-96441">
              <a:buClr>
                <a:schemeClr val="bg1">
                  <a:lumMod val="50000"/>
                </a:schemeClr>
              </a:buClr>
              <a:buFont typeface="Arial" panose="020B0604020202020204" pitchFamily="34" charset="0"/>
              <a:buChar char="•"/>
              <a:defRPr sz="1800"/>
            </a:lvl1pPr>
            <a:lvl2pPr marL="289322" indent="-96441">
              <a:buClr>
                <a:schemeClr val="bg1">
                  <a:lumMod val="50000"/>
                </a:schemeClr>
              </a:buClr>
              <a:buFont typeface="Arial" panose="020B0604020202020204" pitchFamily="34" charset="0"/>
              <a:buChar char="•"/>
              <a:defRPr sz="1500"/>
            </a:lvl2pPr>
            <a:lvl3pPr marL="482204" indent="-96441">
              <a:buClr>
                <a:schemeClr val="bg1">
                  <a:lumMod val="50000"/>
                </a:schemeClr>
              </a:buClr>
              <a:buFont typeface="Arial" panose="020B0604020202020204" pitchFamily="34" charset="0"/>
              <a:buChar char="•"/>
              <a:defRPr sz="1050"/>
            </a:lvl3pPr>
            <a:lvl4pPr marL="675085" indent="-96441">
              <a:buClr>
                <a:schemeClr val="bg1">
                  <a:lumMod val="50000"/>
                </a:schemeClr>
              </a:buClr>
              <a:buFont typeface="Arial" panose="020B0604020202020204" pitchFamily="34" charset="0"/>
              <a:buChar char="•"/>
              <a:defRPr sz="1050"/>
            </a:lvl4pPr>
            <a:lvl5pPr marL="867966" indent="-96441">
              <a:buClr>
                <a:schemeClr val="bg1">
                  <a:lumMod val="50000"/>
                </a:schemeClr>
              </a:buClr>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184672"/>
            <a:ext cx="4322344" cy="617934"/>
          </a:xfrm>
        </p:spPr>
        <p:txBody>
          <a:bodyPr anchor="b">
            <a:noAutofit/>
          </a:bodyPr>
          <a:lstStyle>
            <a:lvl1pPr marL="0" indent="0">
              <a:buNone/>
              <a:defRPr sz="24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4629150" y="1802606"/>
            <a:ext cx="4322344" cy="2763441"/>
          </a:xfrm>
        </p:spPr>
        <p:txBody>
          <a:bodyPr>
            <a:normAutofit/>
          </a:bodyPr>
          <a:lstStyle>
            <a:lvl1pPr marL="96441" indent="-96441">
              <a:buClr>
                <a:schemeClr val="bg1">
                  <a:lumMod val="50000"/>
                </a:schemeClr>
              </a:buClr>
              <a:buFont typeface="Arial" panose="020B0604020202020204" pitchFamily="34" charset="0"/>
              <a:buChar char="•"/>
              <a:defRPr sz="1800"/>
            </a:lvl1pPr>
            <a:lvl2pPr marL="289322" indent="-96441">
              <a:buClr>
                <a:schemeClr val="bg1">
                  <a:lumMod val="50000"/>
                </a:schemeClr>
              </a:buClr>
              <a:buFont typeface="Arial" panose="020B0604020202020204" pitchFamily="34" charset="0"/>
              <a:buChar char="•"/>
              <a:defRPr sz="1500"/>
            </a:lvl2pPr>
            <a:lvl3pPr marL="482204" indent="-96441">
              <a:buClr>
                <a:schemeClr val="bg1">
                  <a:lumMod val="50000"/>
                </a:schemeClr>
              </a:buClr>
              <a:buFont typeface="Arial" panose="020B0604020202020204" pitchFamily="34" charset="0"/>
              <a:buChar char="•"/>
              <a:defRPr sz="1050"/>
            </a:lvl3pPr>
            <a:lvl4pPr marL="675085" indent="-96441">
              <a:buClr>
                <a:schemeClr val="bg1">
                  <a:lumMod val="50000"/>
                </a:schemeClr>
              </a:buClr>
              <a:buFont typeface="Arial" panose="020B0604020202020204" pitchFamily="34" charset="0"/>
              <a:buChar char="•"/>
              <a:defRPr sz="1050"/>
            </a:lvl4pPr>
            <a:lvl5pPr marL="867966" indent="-96441">
              <a:buClr>
                <a:schemeClr val="bg1">
                  <a:lumMod val="50000"/>
                </a:schemeClr>
              </a:buClr>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545612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269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p:ext uri="{DCECCB84-F9BA-43D5-87BE-67443E8EF086}">
      <p15:sldGuideLst xmlns:p15="http://schemas.microsoft.com/office/powerpoint/2012/main">
        <p15:guide id="1" pos="60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1181100"/>
          </a:xfrm>
        </p:spPr>
        <p:txBody>
          <a:bodyPr/>
          <a:lstStyle>
            <a:lvl1pPr algn="ctr">
              <a:defRPr>
                <a:solidFill>
                  <a:schemeClr val="tx2">
                    <a:lumMod val="75000"/>
                  </a:schemeClr>
                </a:solidFill>
              </a:defRPr>
            </a:lvl1pPr>
          </a:lstStyle>
          <a:p>
            <a:r>
              <a:rPr lang="en-US" dirty="0"/>
              <a:t>Click to edit Master title style</a:t>
            </a:r>
          </a:p>
        </p:txBody>
      </p:sp>
    </p:spTree>
    <p:extLst>
      <p:ext uri="{BB962C8B-B14F-4D97-AF65-F5344CB8AC3E}">
        <p14:creationId xmlns:p14="http://schemas.microsoft.com/office/powerpoint/2010/main" val="4182071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p:ext uri="{DCECCB84-F9BA-43D5-87BE-67443E8EF086}">
      <p15:sldGuideLst xmlns:p15="http://schemas.microsoft.com/office/powerpoint/2012/main">
        <p15:guide id="1" pos="60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86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eft photo whit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4619410"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8"/>
          <p:cNvSpPr/>
          <p:nvPr/>
        </p:nvSpPr>
        <p:spPr>
          <a:xfrm>
            <a:off x="2459831" y="0"/>
            <a:ext cx="6743700"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6858000">
                <a:moveTo>
                  <a:pt x="0" y="0"/>
                </a:moveTo>
                <a:lnTo>
                  <a:pt x="8991600" y="0"/>
                </a:lnTo>
                <a:lnTo>
                  <a:pt x="8991600" y="6858000"/>
                </a:lnTo>
                <a:lnTo>
                  <a:pt x="0" y="6858000"/>
                </a:lnTo>
                <a:cubicBezTo>
                  <a:pt x="437322" y="5695122"/>
                  <a:pt x="1749287" y="2653749"/>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5" name="Picture 10"/>
          <p:cNvPicPr>
            <a:picLocks noChangeAspect="1"/>
          </p:cNvPicPr>
          <p:nvPr/>
        </p:nvPicPr>
        <p:blipFill>
          <a:blip r:embed="rId3" cstate="email">
            <a:extLst>
              <a:ext uri="{28A0092B-C50C-407E-A947-70E740481C1C}">
                <a14:useLocalDpi xmlns:a14="http://schemas.microsoft.com/office/drawing/2010/main"/>
              </a:ext>
            </a:extLst>
          </a:blip>
          <a:srcRect l="22279" r="63603"/>
          <a:stretch>
            <a:fillRect/>
          </a:stretch>
        </p:blipFill>
        <p:spPr bwMode="auto">
          <a:xfrm>
            <a:off x="2075260"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044259" y="4663393"/>
            <a:ext cx="2013821" cy="393192"/>
          </a:xfrm>
          <a:prstGeom prst="rect">
            <a:avLst/>
          </a:prstGeom>
        </p:spPr>
      </p:pic>
    </p:spTree>
    <p:extLst>
      <p:ext uri="{BB962C8B-B14F-4D97-AF65-F5344CB8AC3E}">
        <p14:creationId xmlns:p14="http://schemas.microsoft.com/office/powerpoint/2010/main" val="1598778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eft photo blue">
    <p:spTree>
      <p:nvGrpSpPr>
        <p:cNvPr id="1" name=""/>
        <p:cNvGrpSpPr/>
        <p:nvPr/>
      </p:nvGrpSpPr>
      <p:grpSpPr>
        <a:xfrm>
          <a:off x="0" y="0"/>
          <a:ext cx="0" cy="0"/>
          <a:chOff x="0" y="0"/>
          <a:chExt cx="0" cy="0"/>
        </a:xfrm>
      </p:grpSpPr>
      <p:pic>
        <p:nvPicPr>
          <p:cNvPr id="2"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4524591" y="0"/>
            <a:ext cx="4619410"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4"/>
          <p:cNvGrpSpPr/>
          <p:nvPr userDrawn="1"/>
        </p:nvGrpSpPr>
        <p:grpSpPr>
          <a:xfrm>
            <a:off x="0" y="0"/>
            <a:ext cx="7187805" cy="5143500"/>
            <a:chOff x="0" y="0"/>
            <a:chExt cx="7187805" cy="5143500"/>
          </a:xfrm>
        </p:grpSpPr>
        <p:sp useBgFill="1">
          <p:nvSpPr>
            <p:cNvPr id="3" name="Rectangle 8"/>
            <p:cNvSpPr/>
            <p:nvPr/>
          </p:nvSpPr>
          <p:spPr>
            <a:xfrm flipH="1">
              <a:off x="0" y="0"/>
              <a:ext cx="6743700"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6858000">
                  <a:moveTo>
                    <a:pt x="0" y="0"/>
                  </a:moveTo>
                  <a:lnTo>
                    <a:pt x="8991600" y="0"/>
                  </a:lnTo>
                  <a:lnTo>
                    <a:pt x="8991600" y="6858000"/>
                  </a:lnTo>
                  <a:lnTo>
                    <a:pt x="0" y="6858000"/>
                  </a:lnTo>
                  <a:cubicBezTo>
                    <a:pt x="437322" y="5695122"/>
                    <a:pt x="1749287" y="2653749"/>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4" name="Picture 9"/>
            <p:cNvPicPr>
              <a:picLocks noChangeAspect="1"/>
            </p:cNvPicPr>
            <p:nvPr/>
          </p:nvPicPr>
          <p:blipFill>
            <a:blip r:embed="rId3" cstate="email">
              <a:extLst>
                <a:ext uri="{28A0092B-C50C-407E-A947-70E740481C1C}">
                  <a14:useLocalDpi xmlns:a14="http://schemas.microsoft.com/office/drawing/2010/main"/>
                </a:ext>
              </a:extLst>
            </a:blip>
            <a:srcRect l="22279" r="63603"/>
            <a:stretch>
              <a:fillRect/>
            </a:stretch>
          </p:blipFill>
          <p:spPr bwMode="auto">
            <a:xfrm flipH="1">
              <a:off x="5897167"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3083" y="4663393"/>
            <a:ext cx="2013821" cy="393192"/>
          </a:xfrm>
          <a:prstGeom prst="rect">
            <a:avLst/>
          </a:prstGeom>
        </p:spPr>
      </p:pic>
    </p:spTree>
    <p:extLst>
      <p:ext uri="{BB962C8B-B14F-4D97-AF65-F5344CB8AC3E}">
        <p14:creationId xmlns:p14="http://schemas.microsoft.com/office/powerpoint/2010/main" val="3934153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edSideBar_Title and Content">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288" y="0"/>
            <a:ext cx="23574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96441" indent="-96441">
              <a:spcBef>
                <a:spcPts val="0"/>
              </a:spcBef>
              <a:spcAft>
                <a:spcPts val="506"/>
              </a:spcAft>
              <a:buClr>
                <a:schemeClr val="accent6">
                  <a:lumMod val="60000"/>
                  <a:lumOff val="40000"/>
                </a:schemeClr>
              </a:buClr>
              <a:buFont typeface="Arial" panose="020B0604020202020204" pitchFamily="34" charset="0"/>
              <a:buChar char="•"/>
              <a:defRPr sz="2400"/>
            </a:lvl1pPr>
            <a:lvl2pPr marL="289322" indent="-96441">
              <a:spcBef>
                <a:spcPts val="0"/>
              </a:spcBef>
              <a:spcAft>
                <a:spcPts val="506"/>
              </a:spcAft>
              <a:buClr>
                <a:schemeClr val="accent6">
                  <a:lumMod val="60000"/>
                  <a:lumOff val="40000"/>
                </a:schemeClr>
              </a:buClr>
              <a:buFont typeface="Arial" panose="020B0604020202020204" pitchFamily="34" charset="0"/>
              <a:buChar char="•"/>
              <a:defRPr sz="1800"/>
            </a:lvl2pPr>
            <a:lvl3pPr marL="482204" indent="-96441">
              <a:spcBef>
                <a:spcPts val="0"/>
              </a:spcBef>
              <a:spcAft>
                <a:spcPts val="506"/>
              </a:spcAft>
              <a:buClr>
                <a:schemeClr val="accent6">
                  <a:lumMod val="60000"/>
                  <a:lumOff val="40000"/>
                </a:schemeClr>
              </a:buClr>
              <a:buFont typeface="Arial" panose="020B0604020202020204" pitchFamily="34" charset="0"/>
              <a:buChar char="•"/>
              <a:defRPr sz="1800"/>
            </a:lvl3pPr>
            <a:lvl4pPr marL="675085" indent="-96441">
              <a:spcBef>
                <a:spcPts val="0"/>
              </a:spcBef>
              <a:spcAft>
                <a:spcPts val="506"/>
              </a:spcAft>
              <a:buClr>
                <a:schemeClr val="accent6">
                  <a:lumMod val="60000"/>
                  <a:lumOff val="40000"/>
                </a:schemeClr>
              </a:buClr>
              <a:buFont typeface="Arial" panose="020B0604020202020204" pitchFamily="34" charset="0"/>
              <a:buChar char="•"/>
              <a:defRPr sz="1200"/>
            </a:lvl4pPr>
            <a:lvl5pPr marL="867966" indent="-96441">
              <a:spcBef>
                <a:spcPts val="0"/>
              </a:spcBef>
              <a:spcAft>
                <a:spcPts val="506"/>
              </a:spcAft>
              <a:buClr>
                <a:schemeClr val="accent6">
                  <a:lumMod val="60000"/>
                  <a:lumOff val="4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396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dSideBar_Title and Content">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288" y="0"/>
            <a:ext cx="23574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 y="0"/>
            <a:ext cx="9144000" cy="1181100"/>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846005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Blue Ba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06" y="0"/>
            <a:ext cx="4681896"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163223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p:ext uri="{DCECCB84-F9BA-43D5-87BE-67443E8EF086}">
      <p15:sldGuideLst xmlns:p15="http://schemas.microsoft.com/office/powerpoint/2012/main">
        <p15:guide id="1" pos="40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ueSideBar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3381608" cy="5143500"/>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96441" indent="-96441">
              <a:spcBef>
                <a:spcPts val="0"/>
              </a:spcBef>
              <a:spcAft>
                <a:spcPts val="506"/>
              </a:spcAft>
              <a:buClr>
                <a:schemeClr val="accent6">
                  <a:lumMod val="60000"/>
                  <a:lumOff val="40000"/>
                </a:schemeClr>
              </a:buClr>
              <a:buFont typeface="Arial" panose="020B0604020202020204" pitchFamily="34" charset="0"/>
              <a:buChar char="•"/>
              <a:defRPr/>
            </a:lvl1pPr>
            <a:lvl2pPr marL="289322" indent="-96441">
              <a:spcBef>
                <a:spcPts val="0"/>
              </a:spcBef>
              <a:spcAft>
                <a:spcPts val="506"/>
              </a:spcAft>
              <a:buClr>
                <a:schemeClr val="accent6">
                  <a:lumMod val="60000"/>
                  <a:lumOff val="40000"/>
                </a:schemeClr>
              </a:buClr>
              <a:buFont typeface="Arial" panose="020B0604020202020204" pitchFamily="34" charset="0"/>
              <a:buChar char="•"/>
              <a:defRPr/>
            </a:lvl2pPr>
            <a:lvl3pPr marL="482204" indent="-96441">
              <a:spcBef>
                <a:spcPts val="0"/>
              </a:spcBef>
              <a:spcAft>
                <a:spcPts val="506"/>
              </a:spcAft>
              <a:buClr>
                <a:schemeClr val="accent6">
                  <a:lumMod val="60000"/>
                  <a:lumOff val="40000"/>
                </a:schemeClr>
              </a:buClr>
              <a:buFont typeface="Arial" panose="020B0604020202020204" pitchFamily="34" charset="0"/>
              <a:buChar char="•"/>
              <a:defRPr/>
            </a:lvl3pPr>
            <a:lvl4pPr marL="675085" indent="-96441">
              <a:spcBef>
                <a:spcPts val="0"/>
              </a:spcBef>
              <a:spcAft>
                <a:spcPts val="506"/>
              </a:spcAft>
              <a:buClr>
                <a:schemeClr val="accent6">
                  <a:lumMod val="60000"/>
                  <a:lumOff val="40000"/>
                </a:schemeClr>
              </a:buClr>
              <a:buFont typeface="Arial" panose="020B0604020202020204" pitchFamily="34" charset="0"/>
              <a:buChar char="•"/>
              <a:defRPr/>
            </a:lvl4pPr>
            <a:lvl5pPr marL="867966" indent="-96441">
              <a:spcBef>
                <a:spcPts val="0"/>
              </a:spcBef>
              <a:spcAft>
                <a:spcPts val="506"/>
              </a:spcAft>
              <a:buClr>
                <a:schemeClr val="accent6">
                  <a:lumMod val="60000"/>
                  <a:lumOff val="4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04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ue Side 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3381608" cy="5143500"/>
          </a:xfrm>
          <a:prstGeom prst="rect">
            <a:avLst/>
          </a:prstGeom>
        </p:spPr>
      </p:pic>
    </p:spTree>
    <p:extLst>
      <p:ext uri="{BB962C8B-B14F-4D97-AF65-F5344CB8AC3E}">
        <p14:creationId xmlns:p14="http://schemas.microsoft.com/office/powerpoint/2010/main" val="2466592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0370" y="3879285"/>
            <a:ext cx="3934346" cy="768169"/>
          </a:xfrm>
          <a:prstGeom prst="rect">
            <a:avLst/>
          </a:prstGeom>
        </p:spPr>
      </p:pic>
      <p:pic>
        <p:nvPicPr>
          <p:cNvPr id="7"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l="62001" r="4527"/>
          <a:stretch/>
        </p:blipFill>
        <p:spPr bwMode="auto">
          <a:xfrm>
            <a:off x="6070600" y="0"/>
            <a:ext cx="3060700"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399522"/>
            <a:ext cx="9144000" cy="2139553"/>
          </a:xfrm>
        </p:spPr>
        <p:txBody>
          <a:bodyPr anchor="b">
            <a:normAutofit/>
          </a:bodyPr>
          <a:lstStyle>
            <a:lvl1pPr algn="ctr">
              <a:defRPr sz="3600"/>
            </a:lvl1pPr>
          </a:lstStyle>
          <a:p>
            <a:r>
              <a:rPr lang="en-US" dirty="0"/>
              <a:t>Click to edit Master title style</a:t>
            </a:r>
          </a:p>
        </p:txBody>
      </p:sp>
      <p:sp>
        <p:nvSpPr>
          <p:cNvPr id="3" name="Text Placeholder 2"/>
          <p:cNvSpPr>
            <a:spLocks noGrp="1"/>
          </p:cNvSpPr>
          <p:nvPr>
            <p:ph type="body" idx="1"/>
          </p:nvPr>
        </p:nvSpPr>
        <p:spPr>
          <a:xfrm>
            <a:off x="0" y="2559315"/>
            <a:ext cx="9144000" cy="1125140"/>
          </a:xfrm>
        </p:spPr>
        <p:txBody>
          <a:bodyPr>
            <a:normAutofit/>
          </a:bodyPr>
          <a:lstStyle>
            <a:lvl1pPr marL="0" indent="0" algn="ctr">
              <a:buNone/>
              <a:defRPr sz="2400">
                <a:solidFill>
                  <a:schemeClr val="bg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96726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Obj" preserve="1">
  <p:cSld name="1_Two Content">
    <p:spTree>
      <p:nvGrpSpPr>
        <p:cNvPr id="1" name=""/>
        <p:cNvGrpSpPr/>
        <p:nvPr/>
      </p:nvGrpSpPr>
      <p:grpSpPr>
        <a:xfrm>
          <a:off x="0" y="0"/>
          <a:ext cx="0" cy="0"/>
          <a:chOff x="0" y="0"/>
          <a:chExt cx="0" cy="0"/>
        </a:xfrm>
      </p:grpSpPr>
      <p:pic>
        <p:nvPicPr>
          <p:cNvPr id="5" name="Picture 5"/>
          <p:cNvPicPr>
            <a:picLocks noChangeAspect="1"/>
          </p:cNvPicPr>
          <p:nvPr/>
        </p:nvPicPr>
        <p:blipFill rotWithShape="1">
          <a:blip r:embed="rId2" cstate="email">
            <a:extLst>
              <a:ext uri="{28A0092B-C50C-407E-A947-70E740481C1C}">
                <a14:useLocalDpi xmlns:a14="http://schemas.microsoft.com/office/drawing/2010/main"/>
              </a:ext>
            </a:extLst>
          </a:blip>
          <a:srcRect l="62001" r="4527"/>
          <a:stretch/>
        </p:blipFill>
        <p:spPr bwMode="auto">
          <a:xfrm>
            <a:off x="6070600" y="0"/>
            <a:ext cx="3060700"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3083" y="4663393"/>
            <a:ext cx="2013821" cy="393192"/>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17901" y="1216822"/>
            <a:ext cx="4196953" cy="3469481"/>
          </a:xfrm>
        </p:spPr>
        <p:txBody>
          <a:bodyPr/>
          <a:lstStyle>
            <a:lvl1pPr marL="96441" indent="-96441">
              <a:buClr>
                <a:schemeClr val="bg1">
                  <a:lumMod val="50000"/>
                </a:schemeClr>
              </a:buClr>
              <a:buFont typeface="Arial" panose="020B0604020202020204" pitchFamily="34" charset="0"/>
              <a:buChar char="•"/>
              <a:defRPr/>
            </a:lvl1pPr>
            <a:lvl2pPr marL="289322" indent="-96441">
              <a:buClr>
                <a:schemeClr val="bg1">
                  <a:lumMod val="50000"/>
                </a:schemeClr>
              </a:buClr>
              <a:buFont typeface="Arial" panose="020B0604020202020204" pitchFamily="34" charset="0"/>
              <a:buChar char="•"/>
              <a:defRPr/>
            </a:lvl2pPr>
            <a:lvl3pPr marL="482204" indent="-96441">
              <a:buClr>
                <a:schemeClr val="bg1">
                  <a:lumMod val="50000"/>
                </a:schemeClr>
              </a:buClr>
              <a:buFont typeface="Arial" panose="020B0604020202020204" pitchFamily="34" charset="0"/>
              <a:buChar char="•"/>
              <a:defRPr/>
            </a:lvl3pPr>
            <a:lvl4pPr marL="675085" indent="-96441">
              <a:buClr>
                <a:schemeClr val="bg1">
                  <a:lumMod val="50000"/>
                </a:schemeClr>
              </a:buClr>
              <a:buFont typeface="Arial" panose="020B0604020202020204" pitchFamily="34" charset="0"/>
              <a:buChar char="•"/>
              <a:defRPr/>
            </a:lvl4pPr>
            <a:lvl5pPr marL="867966" indent="-96441">
              <a:buClr>
                <a:schemeClr val="bg1">
                  <a:lumMod val="5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3" y="1216822"/>
            <a:ext cx="4244579" cy="3469481"/>
          </a:xfrm>
        </p:spPr>
        <p:txBody>
          <a:bodyPr/>
          <a:lstStyle>
            <a:lvl1pPr marL="96441" indent="-96441">
              <a:buClr>
                <a:schemeClr val="bg1">
                  <a:lumMod val="50000"/>
                </a:schemeClr>
              </a:buClr>
              <a:buFont typeface="Arial" panose="020B0604020202020204" pitchFamily="34" charset="0"/>
              <a:buChar char="•"/>
              <a:defRPr/>
            </a:lvl1pPr>
            <a:lvl2pPr marL="289322" indent="-96441">
              <a:buClr>
                <a:schemeClr val="bg1">
                  <a:lumMod val="50000"/>
                </a:schemeClr>
              </a:buClr>
              <a:buFont typeface="Arial" panose="020B0604020202020204" pitchFamily="34" charset="0"/>
              <a:buChar char="•"/>
              <a:defRPr/>
            </a:lvl2pPr>
            <a:lvl3pPr marL="482204" indent="-96441">
              <a:buClr>
                <a:schemeClr val="bg1">
                  <a:lumMod val="50000"/>
                </a:schemeClr>
              </a:buClr>
              <a:buFont typeface="Arial" panose="020B0604020202020204" pitchFamily="34" charset="0"/>
              <a:buChar char="•"/>
              <a:defRPr/>
            </a:lvl3pPr>
            <a:lvl4pPr marL="675085" indent="-96441">
              <a:buClr>
                <a:schemeClr val="bg1">
                  <a:lumMod val="50000"/>
                </a:schemeClr>
              </a:buClr>
              <a:buFont typeface="Arial" panose="020B0604020202020204" pitchFamily="34" charset="0"/>
              <a:buChar char="•"/>
              <a:defRPr/>
            </a:lvl4pPr>
            <a:lvl5pPr marL="867966" indent="-96441">
              <a:buClr>
                <a:schemeClr val="bg1">
                  <a:lumMod val="5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3398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388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ck ">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62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7742682" cy="5143500"/>
          </a:xfrm>
          <a:prstGeom prst="rect">
            <a:avLst/>
          </a:prstGeom>
        </p:spPr>
      </p:pic>
      <p:grpSp>
        <p:nvGrpSpPr>
          <p:cNvPr id="12" name="Group 11"/>
          <p:cNvGrpSpPr/>
          <p:nvPr userDrawn="1"/>
        </p:nvGrpSpPr>
        <p:grpSpPr>
          <a:xfrm>
            <a:off x="3406665" y="0"/>
            <a:ext cx="5708379" cy="5143500"/>
            <a:chOff x="3435621" y="0"/>
            <a:chExt cx="5708379" cy="5143500"/>
          </a:xfrm>
        </p:grpSpPr>
        <p:sp useBgFill="1">
          <p:nvSpPr>
            <p:cNvPr id="13"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4"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0"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1"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2"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734538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63550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3238693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673601"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456956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0075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3611034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78790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241879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Title Blue Bac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7731357" cy="5143500"/>
          </a:xfrm>
          <a:prstGeom prst="rect">
            <a:avLst/>
          </a:prstGeom>
        </p:spPr>
      </p:pic>
      <p:grpSp>
        <p:nvGrpSpPr>
          <p:cNvPr id="14" name="Group 13"/>
          <p:cNvGrpSpPr/>
          <p:nvPr userDrawn="1"/>
        </p:nvGrpSpPr>
        <p:grpSpPr>
          <a:xfrm>
            <a:off x="3406665" y="0"/>
            <a:ext cx="5708379" cy="5143500"/>
            <a:chOff x="3435621" y="0"/>
            <a:chExt cx="5708379" cy="5143500"/>
          </a:xfrm>
        </p:grpSpPr>
        <p:sp useBgFill="1">
          <p:nvSpPr>
            <p:cNvPr id="16"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7"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1218462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7901" y="0"/>
            <a:ext cx="8826099" cy="1181100"/>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317901" y="1115736"/>
            <a:ext cx="8826099" cy="4027764"/>
          </a:xfrm>
        </p:spPr>
        <p:txBody>
          <a:bodyPr>
            <a:normAutofit/>
          </a:bodyPr>
          <a:lstStyle>
            <a:lvl1pPr marL="130969" indent="-130969">
              <a:spcBef>
                <a:spcPts val="0"/>
              </a:spcBef>
              <a:spcAft>
                <a:spcPts val="675"/>
              </a:spcAft>
              <a:buClr>
                <a:schemeClr val="bg1">
                  <a:lumMod val="85000"/>
                </a:schemeClr>
              </a:buClr>
              <a:buFont typeface="Arial" panose="020B0604020202020204" pitchFamily="34" charset="0"/>
              <a:buChar char="•"/>
              <a:defRPr sz="2400"/>
            </a:lvl1pPr>
            <a:lvl2pPr marL="289322" indent="-96441">
              <a:spcBef>
                <a:spcPts val="0"/>
              </a:spcBef>
              <a:spcAft>
                <a:spcPts val="675"/>
              </a:spcAft>
              <a:buClr>
                <a:schemeClr val="bg1">
                  <a:lumMod val="85000"/>
                </a:schemeClr>
              </a:buClr>
              <a:buFont typeface="Arial" panose="020B0604020202020204" pitchFamily="34" charset="0"/>
              <a:buChar char="•"/>
              <a:defRPr sz="1800"/>
            </a:lvl2pPr>
            <a:lvl3pPr marL="482204" indent="-96441">
              <a:spcBef>
                <a:spcPts val="0"/>
              </a:spcBef>
              <a:spcAft>
                <a:spcPts val="675"/>
              </a:spcAft>
              <a:buClr>
                <a:schemeClr val="bg1">
                  <a:lumMod val="85000"/>
                </a:schemeClr>
              </a:buClr>
              <a:buFont typeface="Arial" panose="020B0604020202020204" pitchFamily="34" charset="0"/>
              <a:buChar char="•"/>
              <a:defRPr sz="1200"/>
            </a:lvl3pPr>
            <a:lvl4pPr marL="675085" indent="-96441">
              <a:spcBef>
                <a:spcPts val="0"/>
              </a:spcBef>
              <a:spcAft>
                <a:spcPts val="675"/>
              </a:spcAft>
              <a:buClr>
                <a:schemeClr val="bg1">
                  <a:lumMod val="85000"/>
                </a:schemeClr>
              </a:buClr>
              <a:buFont typeface="Arial" panose="020B0604020202020204" pitchFamily="34" charset="0"/>
              <a:buChar char="•"/>
              <a:defRPr sz="1200"/>
            </a:lvl4pPr>
            <a:lvl5pPr marL="867966" indent="-96441">
              <a:spcBef>
                <a:spcPts val="0"/>
              </a:spcBef>
              <a:spcAft>
                <a:spcPts val="675"/>
              </a:spcAft>
              <a:buClr>
                <a:schemeClr val="bg1">
                  <a:lumMod val="85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1254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7141464" y="4694954"/>
            <a:ext cx="1852411" cy="361678"/>
          </a:xfrm>
          <a:prstGeom prst="rect">
            <a:avLst/>
          </a:prstGeom>
        </p:spPr>
      </p:pic>
      <p:sp>
        <p:nvSpPr>
          <p:cNvPr id="1026" name="Title Placeholder 1"/>
          <p:cNvSpPr>
            <a:spLocks noGrp="1"/>
          </p:cNvSpPr>
          <p:nvPr>
            <p:ph type="title"/>
          </p:nvPr>
        </p:nvSpPr>
        <p:spPr bwMode="auto">
          <a:xfrm>
            <a:off x="317901" y="0"/>
            <a:ext cx="8826099"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317901" y="1181101"/>
            <a:ext cx="8826099" cy="3962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AutoShape 11"/>
          <p:cNvSpPr>
            <a:spLocks noChangeAspect="1" noChangeArrowheads="1" noTextEdit="1"/>
          </p:cNvSpPr>
          <p:nvPr userDrawn="1"/>
        </p:nvSpPr>
        <p:spPr bwMode="auto">
          <a:xfrm>
            <a:off x="7602141" y="4575575"/>
            <a:ext cx="1360884" cy="48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Trebuchet MS"/>
              <a:ea typeface="ＭＳ Ｐゴシック" charset="0"/>
              <a:cs typeface="+mn-cs"/>
            </a:endParaRPr>
          </a:p>
        </p:txBody>
      </p:sp>
    </p:spTree>
    <p:extLst>
      <p:ext uri="{BB962C8B-B14F-4D97-AF65-F5344CB8AC3E}">
        <p14:creationId xmlns:p14="http://schemas.microsoft.com/office/powerpoint/2010/main" val="327991167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41" r:id="rId14"/>
    <p:sldLayoutId id="2147483729" r:id="rId15"/>
    <p:sldLayoutId id="2147483730" r:id="rId16"/>
    <p:sldLayoutId id="2147483731" r:id="rId17"/>
    <p:sldLayoutId id="2147483732" r:id="rId18"/>
    <p:sldLayoutId id="2147483740" r:id="rId19"/>
    <p:sldLayoutId id="2147483733" r:id="rId20"/>
    <p:sldLayoutId id="2147483735" r:id="rId21"/>
    <p:sldLayoutId id="2147483736" r:id="rId22"/>
    <p:sldLayoutId id="2147483737" r:id="rId23"/>
    <p:sldLayoutId id="2147483738" r:id="rId24"/>
    <p:sldLayoutId id="2147483739" r:id="rId25"/>
  </p:sldLayoutIdLst>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txStyles>
    <p:titleStyle>
      <a:lvl1pPr algn="l" defTabSz="385763" rtl="0" eaLnBrk="0" fontAlgn="base" hangingPunct="0">
        <a:lnSpc>
          <a:spcPct val="90000"/>
        </a:lnSpc>
        <a:spcBef>
          <a:spcPct val="0"/>
        </a:spcBef>
        <a:spcAft>
          <a:spcPct val="0"/>
        </a:spcAft>
        <a:defRPr sz="3600" kern="1200">
          <a:solidFill>
            <a:schemeClr val="tx2">
              <a:lumMod val="75000"/>
            </a:schemeClr>
          </a:solidFill>
          <a:latin typeface="Palatino Linotype" panose="02040502050505030304" pitchFamily="18" charset="0"/>
          <a:ea typeface="+mj-ea"/>
          <a:cs typeface="+mj-cs"/>
        </a:defRPr>
      </a:lvl1pPr>
      <a:lvl2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2pPr>
      <a:lvl3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3pPr>
      <a:lvl4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4pPr>
      <a:lvl5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5pPr>
      <a:lvl6pPr marL="257175" algn="l" defTabSz="385763" rtl="0" fontAlgn="base">
        <a:lnSpc>
          <a:spcPct val="90000"/>
        </a:lnSpc>
        <a:spcBef>
          <a:spcPct val="0"/>
        </a:spcBef>
        <a:spcAft>
          <a:spcPct val="0"/>
        </a:spcAft>
        <a:defRPr sz="2025">
          <a:solidFill>
            <a:schemeClr val="bg1"/>
          </a:solidFill>
          <a:latin typeface="Palatino Linotype" panose="02040502050505030304" pitchFamily="18" charset="0"/>
        </a:defRPr>
      </a:lvl6pPr>
      <a:lvl7pPr marL="514350" algn="l" defTabSz="385763" rtl="0" fontAlgn="base">
        <a:lnSpc>
          <a:spcPct val="90000"/>
        </a:lnSpc>
        <a:spcBef>
          <a:spcPct val="0"/>
        </a:spcBef>
        <a:spcAft>
          <a:spcPct val="0"/>
        </a:spcAft>
        <a:defRPr sz="2025">
          <a:solidFill>
            <a:schemeClr val="bg1"/>
          </a:solidFill>
          <a:latin typeface="Palatino Linotype" panose="02040502050505030304" pitchFamily="18" charset="0"/>
        </a:defRPr>
      </a:lvl7pPr>
      <a:lvl8pPr marL="771525" algn="l" defTabSz="385763" rtl="0" fontAlgn="base">
        <a:lnSpc>
          <a:spcPct val="90000"/>
        </a:lnSpc>
        <a:spcBef>
          <a:spcPct val="0"/>
        </a:spcBef>
        <a:spcAft>
          <a:spcPct val="0"/>
        </a:spcAft>
        <a:defRPr sz="2025">
          <a:solidFill>
            <a:schemeClr val="bg1"/>
          </a:solidFill>
          <a:latin typeface="Palatino Linotype" panose="02040502050505030304" pitchFamily="18" charset="0"/>
        </a:defRPr>
      </a:lvl8pPr>
      <a:lvl9pPr marL="1028700" algn="l" defTabSz="385763" rtl="0" fontAlgn="base">
        <a:lnSpc>
          <a:spcPct val="90000"/>
        </a:lnSpc>
        <a:spcBef>
          <a:spcPct val="0"/>
        </a:spcBef>
        <a:spcAft>
          <a:spcPct val="0"/>
        </a:spcAft>
        <a:defRPr sz="2025">
          <a:solidFill>
            <a:schemeClr val="bg1"/>
          </a:solidFill>
          <a:latin typeface="Palatino Linotype" panose="02040502050505030304" pitchFamily="18" charset="0"/>
        </a:defRPr>
      </a:lvl9pPr>
    </p:titleStyle>
    <p:bodyStyle>
      <a:lvl1pPr marL="176213" indent="-176213"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400" kern="1200">
          <a:solidFill>
            <a:schemeClr val="tx2">
              <a:lumMod val="75000"/>
            </a:schemeClr>
          </a:solidFill>
          <a:latin typeface="+mn-lt"/>
          <a:ea typeface="+mn-ea"/>
          <a:cs typeface="+mn-cs"/>
        </a:defRPr>
      </a:lvl1pPr>
      <a:lvl2pPr marL="341313" indent="-147638"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2pPr>
      <a:lvl3pPr marL="482204"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3pPr>
      <a:lvl4pPr marL="675085"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4pPr>
      <a:lvl5pPr marL="867966"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web.stanford.edu/class/ee103/visualizations/kmeans/kmeans.html" TargetMode="External"/><Relationship Id="rId2" Type="http://schemas.openxmlformats.org/officeDocument/2006/relationships/hyperlink" Target="http://bigdata-madesimple.com/possibly-the-simplest-way-to-explain-k-means-algorithm/" TargetMode="Externa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hyperlink" Target="https://www.edureka.co/blog/k-means-clustering/"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www.datacamp.com/community/tutorials/tutorial-ridge-lasso-elastic-net"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datacamp.com/community/tutorials/decision-tree-classification-python" TargetMode="External"/><Relationship Id="rId2" Type="http://schemas.openxmlformats.org/officeDocument/2006/relationships/image" Target="../media/image22.tif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hyperlink" Target="http://www.r2d3.us/visual-intro-to-machine-learning-part-1/"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hyperlink" Target="https://en.wikiquote.org/wiki/Claude_Elwood_Shann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hyperlink" Target="https://cran.r-project.org/web/packages/rpart/vignettes/longintro.pdf"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Precision_and_recall" TargetMode="External"/><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DS 7333 – </a:t>
            </a:r>
            <a:br>
              <a:rPr lang="en-US" dirty="0"/>
            </a:br>
            <a:r>
              <a:rPr lang="en-US" dirty="0"/>
              <a:t>Quantifying the World</a:t>
            </a:r>
          </a:p>
        </p:txBody>
      </p:sp>
      <p:sp>
        <p:nvSpPr>
          <p:cNvPr id="3" name="Subtitle 2"/>
          <p:cNvSpPr>
            <a:spLocks noGrp="1"/>
          </p:cNvSpPr>
          <p:nvPr>
            <p:ph type="subTitle" idx="1"/>
          </p:nvPr>
        </p:nvSpPr>
        <p:spPr/>
        <p:txBody>
          <a:bodyPr/>
          <a:lstStyle/>
          <a:p>
            <a:r>
              <a:rPr lang="en-US" dirty="0"/>
              <a:t>Live session </a:t>
            </a:r>
            <a:r>
              <a:rPr lang="en-US"/>
              <a:t>- 5</a:t>
            </a:r>
            <a:endParaRPr lang="en-US" dirty="0"/>
          </a:p>
        </p:txBody>
      </p:sp>
      <p:sp>
        <p:nvSpPr>
          <p:cNvPr id="4" name="Text Placeholder 3"/>
          <p:cNvSpPr>
            <a:spLocks noGrp="1"/>
          </p:cNvSpPr>
          <p:nvPr>
            <p:ph type="body" sz="quarter" idx="10"/>
          </p:nvPr>
        </p:nvSpPr>
        <p:spPr/>
        <p:txBody>
          <a:bodyPr/>
          <a:lstStyle/>
          <a:p>
            <a:r>
              <a:rPr lang="en-US" dirty="0"/>
              <a:t>Intro to Trees</a:t>
            </a:r>
          </a:p>
        </p:txBody>
      </p:sp>
    </p:spTree>
    <p:extLst>
      <p:ext uri="{BB962C8B-B14F-4D97-AF65-F5344CB8AC3E}">
        <p14:creationId xmlns:p14="http://schemas.microsoft.com/office/powerpoint/2010/main" val="659791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Metrics: Continuous</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17141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Mean Square Error</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Emphasizes outliers</a:t>
            </a:r>
          </a:p>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Mean Absolute Error</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Minimizes outliers</a:t>
            </a:r>
          </a:p>
        </p:txBody>
      </p:sp>
    </p:spTree>
    <p:extLst>
      <p:ext uri="{BB962C8B-B14F-4D97-AF65-F5344CB8AC3E}">
        <p14:creationId xmlns:p14="http://schemas.microsoft.com/office/powerpoint/2010/main" val="3026363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Methods: Unsupervised</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254518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Clustering</a:t>
            </a:r>
          </a:p>
          <a:p>
            <a:pPr marL="685800" lvl="1" indent="-342900">
              <a:lnSpc>
                <a:spcPct val="150000"/>
              </a:lnSpc>
              <a:buFont typeface="Arial" panose="020B0604020202020204" pitchFamily="34" charset="0"/>
              <a:buChar char="•"/>
            </a:pPr>
            <a:r>
              <a:rPr lang="en-US" sz="1800" b="1" dirty="0">
                <a:solidFill>
                  <a:srgbClr val="000000"/>
                </a:solidFill>
                <a:latin typeface="Helvetica" pitchFamily="2" charset="0"/>
              </a:rPr>
              <a:t>k-means</a:t>
            </a:r>
          </a:p>
          <a:p>
            <a:pPr marL="1028700" lvl="2" indent="-342900">
              <a:lnSpc>
                <a:spcPct val="150000"/>
              </a:lnSpc>
              <a:buFont typeface="Arial" panose="020B0604020202020204" pitchFamily="34" charset="0"/>
              <a:buChar char="•"/>
            </a:pPr>
            <a:r>
              <a:rPr lang="en-US" sz="1800" dirty="0">
                <a:solidFill>
                  <a:srgbClr val="000000"/>
                </a:solidFill>
                <a:latin typeface="Helvetica" pitchFamily="2" charset="0"/>
              </a:rPr>
              <a:t>Find n number of centers by measuring distance to all points and moving centers around</a:t>
            </a:r>
          </a:p>
          <a:p>
            <a:pPr marL="685800" lvl="1" indent="-342900">
              <a:lnSpc>
                <a:spcPct val="150000"/>
              </a:lnSpc>
              <a:buFont typeface="Arial" panose="020B0604020202020204" pitchFamily="34" charset="0"/>
              <a:buChar char="•"/>
            </a:pPr>
            <a:r>
              <a:rPr lang="en-US" sz="1800" b="1" dirty="0">
                <a:solidFill>
                  <a:srgbClr val="000000"/>
                </a:solidFill>
                <a:latin typeface="Helvetica" pitchFamily="2" charset="0"/>
              </a:rPr>
              <a:t>k-NN (Semi-supervised)</a:t>
            </a:r>
          </a:p>
          <a:p>
            <a:pPr marL="1028700" lvl="2" indent="-342900">
              <a:lnSpc>
                <a:spcPct val="150000"/>
              </a:lnSpc>
              <a:buFont typeface="Arial" panose="020B0604020202020204" pitchFamily="34" charset="0"/>
              <a:buChar char="•"/>
            </a:pPr>
            <a:r>
              <a:rPr lang="en-US" sz="1800" dirty="0">
                <a:solidFill>
                  <a:srgbClr val="000000"/>
                </a:solidFill>
                <a:latin typeface="Helvetica" pitchFamily="2" charset="0"/>
              </a:rPr>
              <a:t>Vote on result based on neighbors</a:t>
            </a:r>
          </a:p>
        </p:txBody>
      </p:sp>
    </p:spTree>
    <p:extLst>
      <p:ext uri="{BB962C8B-B14F-4D97-AF65-F5344CB8AC3E}">
        <p14:creationId xmlns:p14="http://schemas.microsoft.com/office/powerpoint/2010/main" val="965564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normAutofit/>
          </a:bodyPr>
          <a:lstStyle/>
          <a:p>
            <a:r>
              <a:rPr lang="en-US" sz="2400" b="1" i="1" dirty="0"/>
              <a:t>A quick review of Clustering (and one method; k-means)</a:t>
            </a:r>
            <a:br>
              <a:rPr lang="en-US" sz="2400" b="1" i="1" dirty="0"/>
            </a:br>
            <a:r>
              <a:rPr lang="en-US" sz="2400" i="1" dirty="0"/>
              <a:t>What is it and why is it needed?</a:t>
            </a:r>
            <a:endParaRPr lang="en-US" sz="2400" dirty="0"/>
          </a:p>
        </p:txBody>
      </p:sp>
      <p:sp>
        <p:nvSpPr>
          <p:cNvPr id="3" name="Rectangle 2">
            <a:extLst>
              <a:ext uri="{FF2B5EF4-FFF2-40B4-BE49-F238E27FC236}">
                <a16:creationId xmlns:a16="http://schemas.microsoft.com/office/drawing/2014/main" id="{2F98B0D9-A243-344E-B208-8E4A8CF40F78}"/>
              </a:ext>
            </a:extLst>
          </p:cNvPr>
          <p:cNvSpPr/>
          <p:nvPr/>
        </p:nvSpPr>
        <p:spPr>
          <a:xfrm>
            <a:off x="388076" y="1327012"/>
            <a:ext cx="8471251" cy="1708160"/>
          </a:xfrm>
          <a:prstGeom prst="rect">
            <a:avLst/>
          </a:prstGeom>
        </p:spPr>
        <p:txBody>
          <a:bodyPr wrap="square">
            <a:spAutoFit/>
          </a:bodyPr>
          <a:lstStyle/>
          <a:p>
            <a:r>
              <a:rPr lang="en-US" dirty="0">
                <a:latin typeface="Helvetica" pitchFamily="2" charset="0"/>
              </a:rPr>
              <a:t>“Clustering (in general) is a technique for finding similar groups in data, called clusters. It attempts to group individuals in a population together by similarity, but not driven by a specific purpose. Clustering is often called an unsupervised learning approach, as you don’t have prescribed labels in the data and no class values denoting a priori grouping of the data instances are given. (</a:t>
            </a:r>
            <a:r>
              <a:rPr lang="en-US" u="sng" dirty="0">
                <a:latin typeface="Helvetica" pitchFamily="2" charset="0"/>
                <a:hlinkClick r:id="rId2"/>
              </a:rPr>
              <a:t>Source</a:t>
            </a:r>
            <a:r>
              <a:rPr lang="en-US" dirty="0">
                <a:latin typeface="Helvetica" pitchFamily="2" charset="0"/>
              </a:rPr>
              <a:t>)”</a:t>
            </a:r>
            <a:endParaRPr lang="en-US" sz="1200" dirty="0">
              <a:latin typeface="Helvetica" pitchFamily="2" charset="0"/>
            </a:endParaRPr>
          </a:p>
          <a:p>
            <a:pPr fontAlgn="base"/>
            <a:br>
              <a:rPr lang="en-US" sz="1200" dirty="0">
                <a:latin typeface="Helvetica" pitchFamily="2" charset="0"/>
              </a:rPr>
            </a:br>
            <a:r>
              <a:rPr lang="en-US" u="sng" dirty="0">
                <a:latin typeface="Helvetica" pitchFamily="2" charset="0"/>
                <a:hlinkClick r:id="rId3"/>
              </a:rPr>
              <a:t>A visual walkthrough</a:t>
            </a:r>
            <a:endParaRPr lang="en-US" dirty="0">
              <a:latin typeface="Helvetica" pitchFamily="2" charset="0"/>
            </a:endParaRPr>
          </a:p>
          <a:p>
            <a:pPr fontAlgn="base"/>
            <a:br>
              <a:rPr lang="en-US" sz="1200" dirty="0">
                <a:latin typeface="Helvetica" pitchFamily="2" charset="0"/>
              </a:rPr>
            </a:br>
            <a:r>
              <a:rPr lang="en-US" u="sng" dirty="0">
                <a:latin typeface="Helvetica" pitchFamily="2" charset="0"/>
                <a:hlinkClick r:id="rId4"/>
              </a:rPr>
              <a:t>A great narrative</a:t>
            </a:r>
            <a:endParaRPr lang="en-US" dirty="0">
              <a:latin typeface="Helvetica" pitchFamily="2" charset="0"/>
            </a:endParaRPr>
          </a:p>
        </p:txBody>
      </p:sp>
      <p:sp>
        <p:nvSpPr>
          <p:cNvPr id="5" name="Rectangle 4">
            <a:extLst>
              <a:ext uri="{FF2B5EF4-FFF2-40B4-BE49-F238E27FC236}">
                <a16:creationId xmlns:a16="http://schemas.microsoft.com/office/drawing/2014/main" id="{B88D45ED-7E5C-4B4E-A219-F15F4E2482C8}"/>
              </a:ext>
            </a:extLst>
          </p:cNvPr>
          <p:cNvSpPr/>
          <p:nvPr/>
        </p:nvSpPr>
        <p:spPr>
          <a:xfrm>
            <a:off x="388076" y="3181084"/>
            <a:ext cx="4280055" cy="1384995"/>
          </a:xfrm>
          <a:prstGeom prst="rect">
            <a:avLst/>
          </a:prstGeom>
          <a:solidFill>
            <a:schemeClr val="bg1">
              <a:lumMod val="85000"/>
            </a:schemeClr>
          </a:solidFill>
        </p:spPr>
        <p:txBody>
          <a:bodyPr wrap="square">
            <a:spAutoFit/>
          </a:bodyPr>
          <a:lstStyle/>
          <a:p>
            <a:r>
              <a:rPr lang="en-US" sz="1200" b="1" dirty="0">
                <a:solidFill>
                  <a:srgbClr val="000000"/>
                </a:solidFill>
                <a:latin typeface="Arial" panose="020B0604020202020204" pitchFamily="34" charset="0"/>
              </a:rPr>
              <a:t>Example: </a:t>
            </a:r>
            <a:r>
              <a:rPr lang="en-US" sz="1200" dirty="0">
                <a:solidFill>
                  <a:srgbClr val="000000"/>
                </a:solidFill>
                <a:latin typeface="Arial" panose="020B0604020202020204" pitchFamily="34" charset="0"/>
              </a:rPr>
              <a:t>In (a), no clusters are assigned. In (b), two “centroids” (x icon) were randomly placed in the feature space with “cluster” (</a:t>
            </a:r>
            <a:r>
              <a:rPr lang="en-US" sz="1200" dirty="0" err="1">
                <a:solidFill>
                  <a:srgbClr val="000000"/>
                </a:solidFill>
                <a:latin typeface="Arial" panose="020B0604020202020204" pitchFamily="34" charset="0"/>
              </a:rPr>
              <a:t>blue|red</a:t>
            </a:r>
            <a:r>
              <a:rPr lang="en-US" sz="1200" dirty="0">
                <a:solidFill>
                  <a:srgbClr val="000000"/>
                </a:solidFill>
                <a:latin typeface="Arial" panose="020B0604020202020204" pitchFamily="34" charset="0"/>
              </a:rPr>
              <a:t>) assignments being introduced in (c). Cluster assignment is an iterative process, resulting in the “centroids” being redrawn until the distance to each clusters’ centroid are minimized for each point contained within it (f).</a:t>
            </a:r>
            <a:endParaRPr lang="en-US" sz="1200" dirty="0"/>
          </a:p>
        </p:txBody>
      </p:sp>
      <p:pic>
        <p:nvPicPr>
          <p:cNvPr id="6" name="Picture 2" descr="https://lh3.googleusercontent.com/yZSOOvzSoqwttM-xWOB8d1DVSHkz2noDJe5w56ylCpe37K624TDqpQ9UpLkvpEsGfEYGoL0xFye5CDn4bP40lHC6CUR_YKaw_ezYFmKkqUPGQtwX61qf9M-2ffCb6X9G2hQNZtvRdw">
            <a:extLst>
              <a:ext uri="{FF2B5EF4-FFF2-40B4-BE49-F238E27FC236}">
                <a16:creationId xmlns:a16="http://schemas.microsoft.com/office/drawing/2014/main" id="{981536CB-3CF6-004E-A203-D872A358DB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392" y="2336848"/>
            <a:ext cx="3304274" cy="222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4905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Methods: Supervised</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337611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Linear Regression / Gradient Descent</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Coefficients are variable importance</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Always use </a:t>
            </a:r>
            <a:r>
              <a:rPr lang="en-US" sz="1800" dirty="0">
                <a:solidFill>
                  <a:srgbClr val="000000"/>
                </a:solidFill>
                <a:latin typeface="Helvetica" pitchFamily="2" charset="0"/>
                <a:hlinkClick r:id="rId2"/>
              </a:rPr>
              <a:t>regularization</a:t>
            </a:r>
            <a:endParaRPr lang="en-US" sz="1800" dirty="0">
              <a:solidFill>
                <a:srgbClr val="000000"/>
              </a:solidFill>
              <a:latin typeface="Helvetica" pitchFamily="2" charset="0"/>
            </a:endParaRPr>
          </a:p>
          <a:p>
            <a:pPr marL="1028700" lvl="2" indent="-342900">
              <a:lnSpc>
                <a:spcPct val="150000"/>
              </a:lnSpc>
              <a:buFont typeface="Arial" panose="020B0604020202020204" pitchFamily="34" charset="0"/>
              <a:buChar char="•"/>
            </a:pPr>
            <a:r>
              <a:rPr lang="en-US" sz="1800" dirty="0">
                <a:solidFill>
                  <a:srgbClr val="000000"/>
                </a:solidFill>
                <a:latin typeface="Helvetica" pitchFamily="2" charset="0"/>
              </a:rPr>
              <a:t>L1 – (Lasso) – variable selection (zeroes out coefficients)</a:t>
            </a:r>
          </a:p>
          <a:p>
            <a:pPr marL="1028700" lvl="2" indent="-342900">
              <a:lnSpc>
                <a:spcPct val="150000"/>
              </a:lnSpc>
              <a:buFont typeface="Arial" panose="020B0604020202020204" pitchFamily="34" charset="0"/>
              <a:buChar char="•"/>
            </a:pPr>
            <a:r>
              <a:rPr lang="en-US" sz="1800" dirty="0">
                <a:solidFill>
                  <a:srgbClr val="000000"/>
                </a:solidFill>
                <a:latin typeface="Helvetica" pitchFamily="2" charset="0"/>
              </a:rPr>
              <a:t>L2 – (Ridge) – some coefficients near zero (but not zero)</a:t>
            </a:r>
          </a:p>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Logistic Regression / Gradient Descent</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See above!</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But with a different loss function</a:t>
            </a:r>
          </a:p>
        </p:txBody>
      </p:sp>
    </p:spTree>
    <p:extLst>
      <p:ext uri="{BB962C8B-B14F-4D97-AF65-F5344CB8AC3E}">
        <p14:creationId xmlns:p14="http://schemas.microsoft.com/office/powerpoint/2010/main" val="2015354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Naïve Bayes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4103752"/>
              </a:xfrm>
              <a:prstGeom prst="rect">
                <a:avLst/>
              </a:prstGeom>
              <a:noFill/>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r>
                      <a:rPr lang="en-US" sz="1800" i="1" dirty="0" smtClean="0">
                        <a:solidFill>
                          <a:srgbClr val="000000"/>
                        </a:solidFill>
                        <a:latin typeface="Cambria Math" panose="02040503050406030204" pitchFamily="18" charset="0"/>
                      </a:rPr>
                      <m:t>𝑃</m:t>
                    </m:r>
                    <m:r>
                      <a:rPr lang="en-US" sz="1800" i="1" dirty="0" smtClean="0">
                        <a:solidFill>
                          <a:srgbClr val="000000"/>
                        </a:solidFill>
                        <a:latin typeface="Cambria Math" panose="02040503050406030204" pitchFamily="18" charset="0"/>
                      </a:rPr>
                      <m:t>(</m:t>
                    </m:r>
                    <m:r>
                      <a:rPr lang="en-US" sz="1800" i="1" dirty="0" smtClean="0">
                        <a:solidFill>
                          <a:srgbClr val="000000"/>
                        </a:solidFill>
                        <a:latin typeface="Cambria Math" panose="02040503050406030204" pitchFamily="18" charset="0"/>
                      </a:rPr>
                      <m:t>𝐴</m:t>
                    </m:r>
                    <m:r>
                      <a:rPr lang="en-US" sz="1800" i="1" dirty="0" smtClean="0">
                        <a:solidFill>
                          <a:srgbClr val="000000"/>
                        </a:solidFill>
                        <a:latin typeface="Cambria Math" panose="02040503050406030204" pitchFamily="18" charset="0"/>
                      </a:rPr>
                      <m:t>|</m:t>
                    </m:r>
                    <m:r>
                      <a:rPr lang="en-US" sz="1800" i="1" dirty="0" smtClean="0">
                        <a:solidFill>
                          <a:srgbClr val="000000"/>
                        </a:solidFill>
                        <a:latin typeface="Cambria Math" panose="02040503050406030204" pitchFamily="18" charset="0"/>
                      </a:rPr>
                      <m:t>𝐵</m:t>
                    </m:r>
                    <m:r>
                      <a:rPr lang="en-US" sz="1800" i="1" dirty="0" smtClean="0">
                        <a:solidFill>
                          <a:srgbClr val="000000"/>
                        </a:solidFill>
                        <a:latin typeface="Cambria Math" panose="02040503050406030204" pitchFamily="18" charset="0"/>
                      </a:rPr>
                      <m:t>)</m:t>
                    </m:r>
                  </m:oMath>
                </a14:m>
                <a:r>
                  <a:rPr lang="en-US" sz="1800" dirty="0">
                    <a:solidFill>
                      <a:srgbClr val="000000"/>
                    </a:solidFill>
                    <a:latin typeface="Helvetica" pitchFamily="2" charset="0"/>
                  </a:rPr>
                  <a:t> = </a:t>
                </a:r>
                <a14:m>
                  <m:oMath xmlns:m="http://schemas.openxmlformats.org/officeDocument/2006/math">
                    <m:f>
                      <m:fPr>
                        <m:ctrlPr>
                          <a:rPr lang="en-US" sz="180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𝑃</m:t>
                        </m:r>
                        <m:d>
                          <m:dPr>
                            <m:ctrlPr>
                              <a:rPr lang="en-US" sz="1800" b="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𝐵</m:t>
                            </m:r>
                          </m:e>
                          <m:e>
                            <m:r>
                              <a:rPr lang="en-US" sz="1800" b="0" i="1" smtClean="0">
                                <a:solidFill>
                                  <a:srgbClr val="000000"/>
                                </a:solidFill>
                                <a:latin typeface="Cambria Math" panose="02040503050406030204" pitchFamily="18" charset="0"/>
                              </a:rPr>
                              <m:t>𝐴</m:t>
                            </m:r>
                          </m:e>
                        </m:d>
                        <m:r>
                          <a:rPr lang="en-US" sz="1800" b="0" i="1" smtClean="0">
                            <a:solidFill>
                              <a:srgbClr val="000000"/>
                            </a:solidFill>
                            <a:latin typeface="Cambria Math" panose="02040503050406030204" pitchFamily="18" charset="0"/>
                          </a:rPr>
                          <m:t>𝑃</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𝐴</m:t>
                        </m:r>
                        <m:r>
                          <a:rPr lang="en-US" sz="1800" b="0" i="1" smtClean="0">
                            <a:solidFill>
                              <a:srgbClr val="000000"/>
                            </a:solidFill>
                            <a:latin typeface="Cambria Math" panose="02040503050406030204" pitchFamily="18" charset="0"/>
                          </a:rPr>
                          <m:t>)</m:t>
                        </m:r>
                      </m:num>
                      <m:den>
                        <m:r>
                          <a:rPr lang="en-US" sz="1800" b="0" i="1" smtClean="0">
                            <a:solidFill>
                              <a:srgbClr val="000000"/>
                            </a:solidFill>
                            <a:latin typeface="Cambria Math" panose="02040503050406030204" pitchFamily="18" charset="0"/>
                          </a:rPr>
                          <m:t>𝑃</m:t>
                        </m:r>
                        <m:r>
                          <a:rPr lang="en-US" sz="1800" b="0" i="1" smtClean="0">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𝐵</m:t>
                        </m:r>
                        <m:r>
                          <a:rPr lang="en-US" sz="1800" b="0" i="1" smtClean="0">
                            <a:solidFill>
                              <a:srgbClr val="000000"/>
                            </a:solidFill>
                            <a:latin typeface="Cambria Math" panose="02040503050406030204" pitchFamily="18" charset="0"/>
                          </a:rPr>
                          <m:t>)</m:t>
                        </m:r>
                      </m:den>
                    </m:f>
                  </m:oMath>
                </a14:m>
                <a:endParaRPr lang="en-US" sz="1800" dirty="0">
                  <a:solidFill>
                    <a:srgbClr val="000000"/>
                  </a:solidFill>
                  <a:latin typeface="Helvetica" pitchFamily="2" charset="0"/>
                </a:endParaRPr>
              </a:p>
              <a:p>
                <a:pPr marL="342900" indent="-342900">
                  <a:lnSpc>
                    <a:spcPct val="150000"/>
                  </a:lnSpc>
                  <a:buFont typeface="Arial" panose="020B0604020202020204" pitchFamily="34" charset="0"/>
                  <a:buChar char="•"/>
                </a:pPr>
                <a14:m>
                  <m:oMath xmlns:m="http://schemas.openxmlformats.org/officeDocument/2006/math">
                    <m:r>
                      <a:rPr lang="en-US" sz="1800" i="1" dirty="0">
                        <a:solidFill>
                          <a:srgbClr val="000000"/>
                        </a:solidFill>
                        <a:latin typeface="Cambria Math" panose="02040503050406030204" pitchFamily="18" charset="0"/>
                      </a:rPr>
                      <m:t>𝑃</m:t>
                    </m:r>
                    <m:r>
                      <a:rPr lang="en-US" sz="1800" i="1" dirty="0">
                        <a:solidFill>
                          <a:srgbClr val="000000"/>
                        </a:solidFill>
                        <a:latin typeface="Cambria Math" panose="02040503050406030204" pitchFamily="18" charset="0"/>
                      </a:rPr>
                      <m:t>(</m:t>
                    </m:r>
                    <m:r>
                      <a:rPr lang="en-US" sz="1800" i="1" dirty="0">
                        <a:solidFill>
                          <a:srgbClr val="000000"/>
                        </a:solidFill>
                        <a:latin typeface="Cambria Math" panose="02040503050406030204" pitchFamily="18" charset="0"/>
                      </a:rPr>
                      <m:t>𝐴</m:t>
                    </m:r>
                    <m:r>
                      <a:rPr lang="en-US" sz="1800" i="1" dirty="0">
                        <a:solidFill>
                          <a:srgbClr val="000000"/>
                        </a:solidFill>
                        <a:latin typeface="Cambria Math" panose="02040503050406030204" pitchFamily="18" charset="0"/>
                      </a:rPr>
                      <m:t>|</m:t>
                    </m:r>
                    <m:r>
                      <a:rPr lang="en-US" sz="1800" i="1" dirty="0">
                        <a:solidFill>
                          <a:srgbClr val="000000"/>
                        </a:solidFill>
                        <a:latin typeface="Cambria Math" panose="02040503050406030204" pitchFamily="18" charset="0"/>
                      </a:rPr>
                      <m:t>𝐵</m:t>
                    </m:r>
                    <m:r>
                      <a:rPr lang="en-US" sz="1800" i="1" dirty="0">
                        <a:solidFill>
                          <a:srgbClr val="000000"/>
                        </a:solidFill>
                        <a:latin typeface="Cambria Math" panose="02040503050406030204" pitchFamily="18" charset="0"/>
                      </a:rPr>
                      <m:t>)</m:t>
                    </m:r>
                  </m:oMath>
                </a14:m>
                <a:r>
                  <a:rPr lang="en-US" sz="1800" dirty="0">
                    <a:solidFill>
                      <a:srgbClr val="000000"/>
                    </a:solidFill>
                    <a:latin typeface="Helvetica" pitchFamily="2" charset="0"/>
                  </a:rPr>
                  <a:t> = “Probability of A, given B” – posterior probability</a:t>
                </a:r>
              </a:p>
              <a:p>
                <a:pPr marL="342900" indent="-342900">
                  <a:lnSpc>
                    <a:spcPct val="150000"/>
                  </a:lnSpc>
                  <a:buFont typeface="Arial" panose="020B0604020202020204" pitchFamily="34" charset="0"/>
                  <a:buChar char="•"/>
                </a:pPr>
                <a14:m>
                  <m:oMath xmlns:m="http://schemas.openxmlformats.org/officeDocument/2006/math">
                    <m:r>
                      <a:rPr lang="en-US" sz="1800" i="1" dirty="0">
                        <a:solidFill>
                          <a:srgbClr val="000000"/>
                        </a:solidFill>
                        <a:latin typeface="Cambria Math" panose="02040503050406030204" pitchFamily="18" charset="0"/>
                      </a:rPr>
                      <m:t>𝑃</m:t>
                    </m:r>
                    <m:r>
                      <a:rPr lang="en-US" sz="1800" i="1" dirty="0">
                        <a:solidFill>
                          <a:srgbClr val="000000"/>
                        </a:solidFill>
                        <a:latin typeface="Cambria Math" panose="02040503050406030204" pitchFamily="18" charset="0"/>
                      </a:rPr>
                      <m:t>(</m:t>
                    </m:r>
                    <m:r>
                      <a:rPr lang="en-US" sz="1800" b="0" i="1" dirty="0" smtClean="0">
                        <a:solidFill>
                          <a:srgbClr val="000000"/>
                        </a:solidFill>
                        <a:latin typeface="Cambria Math" panose="02040503050406030204" pitchFamily="18" charset="0"/>
                      </a:rPr>
                      <m:t>𝐵</m:t>
                    </m:r>
                    <m:r>
                      <a:rPr lang="en-US" sz="1800" i="1" dirty="0">
                        <a:solidFill>
                          <a:srgbClr val="000000"/>
                        </a:solidFill>
                        <a:latin typeface="Cambria Math" panose="02040503050406030204" pitchFamily="18" charset="0"/>
                      </a:rPr>
                      <m:t>|</m:t>
                    </m:r>
                    <m:r>
                      <a:rPr lang="en-US" sz="1800" b="0" i="1" dirty="0" smtClean="0">
                        <a:solidFill>
                          <a:srgbClr val="000000"/>
                        </a:solidFill>
                        <a:latin typeface="Cambria Math" panose="02040503050406030204" pitchFamily="18" charset="0"/>
                      </a:rPr>
                      <m:t>𝐴</m:t>
                    </m:r>
                    <m:r>
                      <a:rPr lang="en-US" sz="1800" i="1" dirty="0">
                        <a:solidFill>
                          <a:srgbClr val="000000"/>
                        </a:solidFill>
                        <a:latin typeface="Cambria Math" panose="02040503050406030204" pitchFamily="18" charset="0"/>
                      </a:rPr>
                      <m:t>)</m:t>
                    </m:r>
                  </m:oMath>
                </a14:m>
                <a:r>
                  <a:rPr lang="en-US" sz="1800" dirty="0">
                    <a:solidFill>
                      <a:srgbClr val="000000"/>
                    </a:solidFill>
                    <a:latin typeface="Helvetica" pitchFamily="2" charset="0"/>
                  </a:rPr>
                  <a:t> = “Probability of B, given A”</a:t>
                </a:r>
              </a:p>
              <a:p>
                <a:pPr marL="342900" indent="-342900">
                  <a:lnSpc>
                    <a:spcPct val="150000"/>
                  </a:lnSpc>
                  <a:buFont typeface="Arial" panose="020B0604020202020204" pitchFamily="34" charset="0"/>
                  <a:buChar char="•"/>
                </a:pPr>
                <a14:m>
                  <m:oMath xmlns:m="http://schemas.openxmlformats.org/officeDocument/2006/math">
                    <m:r>
                      <a:rPr lang="en-US" sz="1800" i="1" dirty="0">
                        <a:solidFill>
                          <a:srgbClr val="000000"/>
                        </a:solidFill>
                        <a:latin typeface="Cambria Math" panose="02040503050406030204" pitchFamily="18" charset="0"/>
                      </a:rPr>
                      <m:t>𝑃</m:t>
                    </m:r>
                    <m:r>
                      <a:rPr lang="en-US" sz="1800" i="1" dirty="0">
                        <a:solidFill>
                          <a:srgbClr val="000000"/>
                        </a:solidFill>
                        <a:latin typeface="Cambria Math" panose="02040503050406030204" pitchFamily="18" charset="0"/>
                      </a:rPr>
                      <m:t>(</m:t>
                    </m:r>
                    <m:r>
                      <a:rPr lang="en-US" sz="1800" b="0" i="1" dirty="0" smtClean="0">
                        <a:solidFill>
                          <a:srgbClr val="000000"/>
                        </a:solidFill>
                        <a:latin typeface="Cambria Math" panose="02040503050406030204" pitchFamily="18" charset="0"/>
                      </a:rPr>
                      <m:t>𝐵</m:t>
                    </m:r>
                    <m:r>
                      <a:rPr lang="en-US" sz="1800" i="1" dirty="0">
                        <a:solidFill>
                          <a:srgbClr val="000000"/>
                        </a:solidFill>
                        <a:latin typeface="Cambria Math" panose="02040503050406030204" pitchFamily="18" charset="0"/>
                      </a:rPr>
                      <m:t>)</m:t>
                    </m:r>
                  </m:oMath>
                </a14:m>
                <a:r>
                  <a:rPr lang="en-US" sz="1800" dirty="0">
                    <a:solidFill>
                      <a:srgbClr val="000000"/>
                    </a:solidFill>
                    <a:latin typeface="Helvetica" pitchFamily="2" charset="0"/>
                  </a:rPr>
                  <a:t> = “Probability of B” – marginal probability</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Add up log probabilities</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Think of the Spam Exercise</a:t>
                </a:r>
              </a:p>
              <a:p>
                <a:pPr marL="342900" indent="-342900">
                  <a:lnSpc>
                    <a:spcPct val="150000"/>
                  </a:lnSpc>
                  <a:buFont typeface="Arial" panose="020B0604020202020204" pitchFamily="34" charset="0"/>
                  <a:buChar char="•"/>
                </a:pPr>
                <a14:m>
                  <m:oMath xmlns:m="http://schemas.openxmlformats.org/officeDocument/2006/math">
                    <m:r>
                      <a:rPr lang="en-US" sz="1800" i="1" dirty="0">
                        <a:solidFill>
                          <a:srgbClr val="000000"/>
                        </a:solidFill>
                        <a:latin typeface="Cambria Math" panose="02040503050406030204" pitchFamily="18" charset="0"/>
                      </a:rPr>
                      <m:t>𝑃</m:t>
                    </m:r>
                    <m:r>
                      <a:rPr lang="en-US" sz="1800" i="1" dirty="0">
                        <a:solidFill>
                          <a:srgbClr val="000000"/>
                        </a:solidFill>
                        <a:latin typeface="Cambria Math" panose="02040503050406030204" pitchFamily="18" charset="0"/>
                      </a:rPr>
                      <m:t>(</m:t>
                    </m:r>
                    <m:r>
                      <a:rPr lang="en-US" sz="1800" b="0" i="1" dirty="0" smtClean="0">
                        <a:solidFill>
                          <a:srgbClr val="000000"/>
                        </a:solidFill>
                        <a:latin typeface="Cambria Math" panose="02040503050406030204" pitchFamily="18" charset="0"/>
                      </a:rPr>
                      <m:t>𝑀𝑠𝑔</m:t>
                    </m:r>
                    <m:r>
                      <a:rPr lang="en-US" sz="1800" b="0" i="1" dirty="0" smtClean="0">
                        <a:solidFill>
                          <a:srgbClr val="000000"/>
                        </a:solidFill>
                        <a:latin typeface="Cambria Math" panose="02040503050406030204" pitchFamily="18" charset="0"/>
                      </a:rPr>
                      <m:t> </m:t>
                    </m:r>
                    <m:r>
                      <a:rPr lang="en-US" sz="1800" b="0" i="1" dirty="0" smtClean="0">
                        <a:solidFill>
                          <a:srgbClr val="000000"/>
                        </a:solidFill>
                        <a:latin typeface="Cambria Math" panose="02040503050406030204" pitchFamily="18" charset="0"/>
                      </a:rPr>
                      <m:t>𝑖𝑠</m:t>
                    </m:r>
                    <m:r>
                      <a:rPr lang="en-US" sz="1800" b="0" i="1" dirty="0" smtClean="0">
                        <a:solidFill>
                          <a:srgbClr val="000000"/>
                        </a:solidFill>
                        <a:latin typeface="Cambria Math" panose="02040503050406030204" pitchFamily="18" charset="0"/>
                      </a:rPr>
                      <m:t> </m:t>
                    </m:r>
                    <m:r>
                      <a:rPr lang="en-US" sz="1800" b="0" i="1" dirty="0" smtClean="0">
                        <a:solidFill>
                          <a:srgbClr val="000000"/>
                        </a:solidFill>
                        <a:latin typeface="Cambria Math" panose="02040503050406030204" pitchFamily="18" charset="0"/>
                      </a:rPr>
                      <m:t>𝑠𝑝𝑎𝑚</m:t>
                    </m:r>
                    <m:r>
                      <a:rPr lang="en-US" sz="1800" i="1" dirty="0">
                        <a:solidFill>
                          <a:srgbClr val="000000"/>
                        </a:solidFill>
                        <a:latin typeface="Cambria Math" panose="02040503050406030204" pitchFamily="18" charset="0"/>
                      </a:rPr>
                      <m:t>|</m:t>
                    </m:r>
                    <m:r>
                      <a:rPr lang="en-US" sz="1800" b="0" i="1" dirty="0" smtClean="0">
                        <a:solidFill>
                          <a:srgbClr val="000000"/>
                        </a:solidFill>
                        <a:latin typeface="Cambria Math" panose="02040503050406030204" pitchFamily="18" charset="0"/>
                      </a:rPr>
                      <m:t>𝑤𝑜𝑟𝑑</m:t>
                    </m:r>
                    <m:r>
                      <a:rPr lang="en-US" sz="1800" i="1" dirty="0">
                        <a:solidFill>
                          <a:srgbClr val="000000"/>
                        </a:solidFill>
                        <a:latin typeface="Cambria Math" panose="02040503050406030204" pitchFamily="18" charset="0"/>
                      </a:rPr>
                      <m:t>)</m:t>
                    </m:r>
                  </m:oMath>
                </a14:m>
                <a:r>
                  <a:rPr lang="en-US" sz="1800" dirty="0">
                    <a:solidFill>
                      <a:srgbClr val="000000"/>
                    </a:solidFill>
                    <a:latin typeface="Helvetica" pitchFamily="2" charset="0"/>
                  </a:rPr>
                  <a:t> = </a:t>
                </a:r>
                <a14:m>
                  <m:oMath xmlns:m="http://schemas.openxmlformats.org/officeDocument/2006/math">
                    <m:f>
                      <m:fPr>
                        <m:ctrlPr>
                          <a:rPr lang="en-US" sz="1800" i="1">
                            <a:solidFill>
                              <a:srgbClr val="000000"/>
                            </a:solidFill>
                            <a:latin typeface="Cambria Math" panose="02040503050406030204" pitchFamily="18" charset="0"/>
                          </a:rPr>
                        </m:ctrlPr>
                      </m:fPr>
                      <m:num>
                        <m:r>
                          <a:rPr lang="en-US" sz="1800" i="1">
                            <a:solidFill>
                              <a:srgbClr val="000000"/>
                            </a:solidFill>
                            <a:latin typeface="Cambria Math" panose="02040503050406030204" pitchFamily="18" charset="0"/>
                          </a:rPr>
                          <m:t>𝑃</m:t>
                        </m:r>
                        <m:d>
                          <m:dPr>
                            <m:ctrlPr>
                              <a:rPr lang="en-US" sz="180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𝑤𝑜𝑟𝑑</m:t>
                            </m:r>
                          </m:e>
                          <m:e>
                            <m:r>
                              <a:rPr lang="en-US" sz="1800" b="0" i="1" smtClean="0">
                                <a:solidFill>
                                  <a:srgbClr val="000000"/>
                                </a:solidFill>
                                <a:latin typeface="Cambria Math" panose="02040503050406030204" pitchFamily="18" charset="0"/>
                              </a:rPr>
                              <m:t>𝑀𝑠𝑔</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𝑖𝑠</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𝑠𝑝𝑎𝑚</m:t>
                            </m:r>
                          </m:e>
                        </m:d>
                        <m:r>
                          <a:rPr lang="en-US" sz="1800" i="1">
                            <a:solidFill>
                              <a:srgbClr val="000000"/>
                            </a:solidFill>
                            <a:latin typeface="Cambria Math" panose="02040503050406030204" pitchFamily="18" charset="0"/>
                          </a:rPr>
                          <m:t>𝑃</m:t>
                        </m:r>
                        <m:r>
                          <a:rPr lang="en-US" sz="1800" i="1">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𝑀𝑠𝑔</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𝑖𝑠</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𝑠𝑝𝑎𝑚</m:t>
                        </m:r>
                        <m:r>
                          <a:rPr lang="en-US" sz="1800" i="1">
                            <a:solidFill>
                              <a:srgbClr val="000000"/>
                            </a:solidFill>
                            <a:latin typeface="Cambria Math" panose="02040503050406030204" pitchFamily="18" charset="0"/>
                          </a:rPr>
                          <m:t>)</m:t>
                        </m:r>
                      </m:num>
                      <m:den>
                        <m:r>
                          <a:rPr lang="en-US" sz="1800" i="1">
                            <a:solidFill>
                              <a:srgbClr val="000000"/>
                            </a:solidFill>
                            <a:latin typeface="Cambria Math" panose="02040503050406030204" pitchFamily="18" charset="0"/>
                          </a:rPr>
                          <m:t>𝑃</m:t>
                        </m:r>
                        <m:r>
                          <a:rPr lang="en-US" sz="1800" i="1">
                            <a:solidFill>
                              <a:srgbClr val="000000"/>
                            </a:solidFill>
                            <a:latin typeface="Cambria Math" panose="02040503050406030204" pitchFamily="18" charset="0"/>
                          </a:rPr>
                          <m:t>(</m:t>
                        </m:r>
                        <m:r>
                          <a:rPr lang="en-US" sz="1800" b="0" i="1" smtClean="0">
                            <a:solidFill>
                              <a:srgbClr val="000000"/>
                            </a:solidFill>
                            <a:latin typeface="Cambria Math" panose="02040503050406030204" pitchFamily="18" charset="0"/>
                          </a:rPr>
                          <m:t>𝑤𝑜𝑟𝑑</m:t>
                        </m:r>
                        <m:r>
                          <a:rPr lang="en-US" sz="1800" i="1">
                            <a:solidFill>
                              <a:srgbClr val="000000"/>
                            </a:solidFill>
                            <a:latin typeface="Cambria Math" panose="02040503050406030204" pitchFamily="18" charset="0"/>
                          </a:rPr>
                          <m:t>)</m:t>
                        </m:r>
                      </m:den>
                    </m:f>
                  </m:oMath>
                </a14:m>
                <a:endParaRPr lang="en-US" sz="1800" dirty="0">
                  <a:solidFill>
                    <a:srgbClr val="000000"/>
                  </a:solidFill>
                  <a:latin typeface="Helvetica" pitchFamily="2" charset="0"/>
                </a:endParaRPr>
              </a:p>
              <a:p>
                <a:pPr marL="342900" indent="-342900">
                  <a:lnSpc>
                    <a:spcPct val="150000"/>
                  </a:lnSpc>
                  <a:buFont typeface="Arial" panose="020B0604020202020204" pitchFamily="34" charset="0"/>
                  <a:buChar char="•"/>
                </a:pPr>
                <a:endParaRPr lang="en-US" sz="1800" dirty="0">
                  <a:solidFill>
                    <a:srgbClr val="000000"/>
                  </a:solidFill>
                  <a:latin typeface="Helvetica" pitchFamily="2" charset="0"/>
                </a:endParaRPr>
              </a:p>
            </p:txBody>
          </p:sp>
        </mc:Choice>
        <mc:Fallback xmlns="">
          <p:sp>
            <p:nvSpPr>
              <p:cNvPr id="7" name="TextBox 6">
                <a:extLst>
                  <a:ext uri="{FF2B5EF4-FFF2-40B4-BE49-F238E27FC236}">
                    <a16:creationId xmlns:a16="http://schemas.microsoft.com/office/drawing/2014/main" id="{D8335FAE-095B-0F4C-9F96-2554A92DEBA4}"/>
                  </a:ext>
                </a:extLst>
              </p:cNvPr>
              <p:cNvSpPr txBox="1">
                <a:spLocks noRot="1" noChangeAspect="1" noMove="1" noResize="1" noEditPoints="1" noAdjustHandles="1" noChangeArrowheads="1" noChangeShapeType="1" noTextEdit="1"/>
              </p:cNvSpPr>
              <p:nvPr/>
            </p:nvSpPr>
            <p:spPr>
              <a:xfrm>
                <a:off x="317900" y="1181100"/>
                <a:ext cx="8436485" cy="4103752"/>
              </a:xfrm>
              <a:prstGeom prst="rect">
                <a:avLst/>
              </a:prstGeom>
              <a:blipFill>
                <a:blip r:embed="rId2"/>
                <a:stretch>
                  <a:fillRect l="-301"/>
                </a:stretch>
              </a:blipFill>
            </p:spPr>
            <p:txBody>
              <a:bodyPr/>
              <a:lstStyle/>
              <a:p>
                <a:r>
                  <a:rPr lang="en-US">
                    <a:noFill/>
                  </a:rPr>
                  <a:t> </a:t>
                </a:r>
              </a:p>
            </p:txBody>
          </p:sp>
        </mc:Fallback>
      </mc:AlternateContent>
    </p:spTree>
    <p:extLst>
      <p:ext uri="{BB962C8B-B14F-4D97-AF65-F5344CB8AC3E}">
        <p14:creationId xmlns:p14="http://schemas.microsoft.com/office/powerpoint/2010/main" val="12269610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Tips and Tricks (General)</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337611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Scale your data</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-1 to 1</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0 to 1</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helps when interpreting variable importance</a:t>
            </a:r>
          </a:p>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Scale based on variance as well</a:t>
            </a:r>
          </a:p>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Ensembles outperform single models</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Non-correlated ensembles are better than correlated ensembles</a:t>
            </a:r>
          </a:p>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There is no magic formula – “</a:t>
            </a:r>
            <a:r>
              <a:rPr lang="en-US" sz="1800" b="1" i="1" dirty="0">
                <a:solidFill>
                  <a:srgbClr val="000000"/>
                </a:solidFill>
                <a:latin typeface="Helvetica" pitchFamily="2" charset="0"/>
              </a:rPr>
              <a:t>There is no free lunch!</a:t>
            </a:r>
            <a:r>
              <a:rPr lang="en-US" sz="1800" b="1" dirty="0">
                <a:solidFill>
                  <a:srgbClr val="000000"/>
                </a:solidFill>
                <a:latin typeface="Helvetica" pitchFamily="2" charset="0"/>
              </a:rPr>
              <a:t>”</a:t>
            </a:r>
          </a:p>
        </p:txBody>
      </p:sp>
    </p:spTree>
    <p:extLst>
      <p:ext uri="{BB962C8B-B14F-4D97-AF65-F5344CB8AC3E}">
        <p14:creationId xmlns:p14="http://schemas.microsoft.com/office/powerpoint/2010/main" val="2704578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4E6FE-D24D-4B40-B629-3C0809742417}"/>
              </a:ext>
            </a:extLst>
          </p:cNvPr>
          <p:cNvPicPr>
            <a:picLocks noChangeAspect="1"/>
          </p:cNvPicPr>
          <p:nvPr/>
        </p:nvPicPr>
        <p:blipFill>
          <a:blip r:embed="rId2"/>
          <a:stretch>
            <a:fillRect/>
          </a:stretch>
        </p:blipFill>
        <p:spPr>
          <a:xfrm>
            <a:off x="1434545" y="1383526"/>
            <a:ext cx="1706145" cy="2393343"/>
          </a:xfrm>
          <a:prstGeom prst="rect">
            <a:avLst/>
          </a:prstGeom>
        </p:spPr>
      </p:pic>
      <p:sp>
        <p:nvSpPr>
          <p:cNvPr id="12" name="Rectangle 11">
            <a:extLst>
              <a:ext uri="{FF2B5EF4-FFF2-40B4-BE49-F238E27FC236}">
                <a16:creationId xmlns:a16="http://schemas.microsoft.com/office/drawing/2014/main" id="{E41671C0-3936-8C43-8934-B9E2B4646382}"/>
              </a:ext>
            </a:extLst>
          </p:cNvPr>
          <p:cNvSpPr/>
          <p:nvPr/>
        </p:nvSpPr>
        <p:spPr>
          <a:xfrm>
            <a:off x="3029448" y="1465249"/>
            <a:ext cx="4564049" cy="22256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Remember</a:t>
            </a:r>
          </a:p>
        </p:txBody>
      </p:sp>
      <p:sp>
        <p:nvSpPr>
          <p:cNvPr id="8" name="TextBox 7">
            <a:extLst>
              <a:ext uri="{FF2B5EF4-FFF2-40B4-BE49-F238E27FC236}">
                <a16:creationId xmlns:a16="http://schemas.microsoft.com/office/drawing/2014/main" id="{2A36E48B-CC89-9248-9B67-1E210FC1D83E}"/>
              </a:ext>
            </a:extLst>
          </p:cNvPr>
          <p:cNvSpPr txBox="1"/>
          <p:nvPr/>
        </p:nvSpPr>
        <p:spPr>
          <a:xfrm>
            <a:off x="3212327" y="1936473"/>
            <a:ext cx="4118777" cy="954107"/>
          </a:xfrm>
          <a:prstGeom prst="rect">
            <a:avLst/>
          </a:prstGeom>
          <a:noFill/>
        </p:spPr>
        <p:txBody>
          <a:bodyPr wrap="square" rtlCol="0">
            <a:spAutoFit/>
          </a:bodyPr>
          <a:lstStyle/>
          <a:p>
            <a:pPr algn="ctr"/>
            <a:r>
              <a:rPr lang="en-US" sz="2800" b="1" dirty="0">
                <a:solidFill>
                  <a:srgbClr val="000000"/>
                </a:solidFill>
                <a:latin typeface="Helvetica" pitchFamily="2" charset="0"/>
              </a:rPr>
              <a:t>“All models are wrong</a:t>
            </a:r>
          </a:p>
          <a:p>
            <a:pPr algn="ctr"/>
            <a:r>
              <a:rPr lang="en-US" sz="2800" b="1" dirty="0">
                <a:solidFill>
                  <a:srgbClr val="000000"/>
                </a:solidFill>
                <a:latin typeface="Helvetica" pitchFamily="2" charset="0"/>
              </a:rPr>
              <a:t>but some are useful.”</a:t>
            </a:r>
          </a:p>
        </p:txBody>
      </p:sp>
      <p:sp>
        <p:nvSpPr>
          <p:cNvPr id="11" name="TextBox 10">
            <a:extLst>
              <a:ext uri="{FF2B5EF4-FFF2-40B4-BE49-F238E27FC236}">
                <a16:creationId xmlns:a16="http://schemas.microsoft.com/office/drawing/2014/main" id="{1F7F43CD-133D-B540-8B3B-2C998090E901}"/>
              </a:ext>
            </a:extLst>
          </p:cNvPr>
          <p:cNvSpPr txBox="1"/>
          <p:nvPr/>
        </p:nvSpPr>
        <p:spPr>
          <a:xfrm>
            <a:off x="4341337" y="2890580"/>
            <a:ext cx="2918130" cy="307777"/>
          </a:xfrm>
          <a:prstGeom prst="rect">
            <a:avLst/>
          </a:prstGeom>
          <a:noFill/>
        </p:spPr>
        <p:txBody>
          <a:bodyPr wrap="square" rtlCol="0">
            <a:spAutoFit/>
          </a:bodyPr>
          <a:lstStyle/>
          <a:p>
            <a:pPr algn="r"/>
            <a:r>
              <a:rPr lang="en-US" sz="1400" dirty="0">
                <a:solidFill>
                  <a:srgbClr val="000000"/>
                </a:solidFill>
                <a:latin typeface="Helvetica" pitchFamily="2" charset="0"/>
              </a:rPr>
              <a:t>George Box, famous statistician</a:t>
            </a:r>
          </a:p>
        </p:txBody>
      </p:sp>
    </p:spTree>
    <p:extLst>
      <p:ext uri="{BB962C8B-B14F-4D97-AF65-F5344CB8AC3E}">
        <p14:creationId xmlns:p14="http://schemas.microsoft.com/office/powerpoint/2010/main" val="2832565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So how do we make a useful model</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37916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5-fold cross validation</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Regression with L1/L2</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Folds are stratified and randomized (unless dealing with temporal data)</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Data is scaled for variance/mean</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Don’t reinvent the wheel – use packages!</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Gradient Descent is slow</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Much faster methods to solve/approximate solution</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How the problem is solved is less important than what the model says</a:t>
            </a:r>
          </a:p>
          <a:p>
            <a:pPr marL="685800" lvl="1" indent="-342900">
              <a:lnSpc>
                <a:spcPct val="150000"/>
              </a:lnSpc>
              <a:buFont typeface="Arial" panose="020B0604020202020204" pitchFamily="34" charset="0"/>
              <a:buChar char="•"/>
            </a:pPr>
            <a:r>
              <a:rPr lang="en-US" sz="1800" b="1" dirty="0">
                <a:solidFill>
                  <a:srgbClr val="000000"/>
                </a:solidFill>
                <a:latin typeface="Helvetica" pitchFamily="2" charset="0"/>
              </a:rPr>
              <a:t>”It’s the archer, not the arrow"</a:t>
            </a:r>
          </a:p>
        </p:txBody>
      </p:sp>
    </p:spTree>
    <p:extLst>
      <p:ext uri="{BB962C8B-B14F-4D97-AF65-F5344CB8AC3E}">
        <p14:creationId xmlns:p14="http://schemas.microsoft.com/office/powerpoint/2010/main" val="4226106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New arrows made from Trees</a:t>
            </a:r>
          </a:p>
        </p:txBody>
      </p:sp>
      <p:pic>
        <p:nvPicPr>
          <p:cNvPr id="4" name="Picture 3">
            <a:extLst>
              <a:ext uri="{FF2B5EF4-FFF2-40B4-BE49-F238E27FC236}">
                <a16:creationId xmlns:a16="http://schemas.microsoft.com/office/drawing/2014/main" id="{32ED1628-E0DC-624E-BF91-349CFAF17525}"/>
              </a:ext>
            </a:extLst>
          </p:cNvPr>
          <p:cNvPicPr>
            <a:picLocks noChangeAspect="1"/>
          </p:cNvPicPr>
          <p:nvPr/>
        </p:nvPicPr>
        <p:blipFill>
          <a:blip r:embed="rId2"/>
          <a:stretch>
            <a:fillRect/>
          </a:stretch>
        </p:blipFill>
        <p:spPr>
          <a:xfrm>
            <a:off x="659568" y="1181100"/>
            <a:ext cx="5731864" cy="3184369"/>
          </a:xfrm>
          <a:prstGeom prst="rect">
            <a:avLst/>
          </a:prstGeom>
        </p:spPr>
      </p:pic>
      <p:sp>
        <p:nvSpPr>
          <p:cNvPr id="6" name="TextBox 5">
            <a:extLst>
              <a:ext uri="{FF2B5EF4-FFF2-40B4-BE49-F238E27FC236}">
                <a16:creationId xmlns:a16="http://schemas.microsoft.com/office/drawing/2014/main" id="{2DF01EDE-8309-5C41-A27C-6AC50E89A09E}"/>
              </a:ext>
            </a:extLst>
          </p:cNvPr>
          <p:cNvSpPr txBox="1"/>
          <p:nvPr/>
        </p:nvSpPr>
        <p:spPr>
          <a:xfrm>
            <a:off x="659568" y="4479197"/>
            <a:ext cx="5111646" cy="246221"/>
          </a:xfrm>
          <a:prstGeom prst="rect">
            <a:avLst/>
          </a:prstGeom>
          <a:noFill/>
        </p:spPr>
        <p:txBody>
          <a:bodyPr wrap="square" rtlCol="0">
            <a:spAutoFit/>
          </a:bodyPr>
          <a:lstStyle/>
          <a:p>
            <a:r>
              <a:rPr lang="en-US" sz="1000" b="1" dirty="0">
                <a:latin typeface="Helvetica" pitchFamily="2" charset="0"/>
              </a:rPr>
              <a:t>Source: </a:t>
            </a:r>
            <a:r>
              <a:rPr lang="en-US" sz="1000" dirty="0" err="1">
                <a:latin typeface="Helvetica" pitchFamily="2" charset="0"/>
                <a:hlinkClick r:id="rId3"/>
              </a:rPr>
              <a:t>DataCamp</a:t>
            </a:r>
            <a:endParaRPr lang="en-US" sz="1000" dirty="0">
              <a:latin typeface="Helvetica" pitchFamily="2" charset="0"/>
            </a:endParaRPr>
          </a:p>
        </p:txBody>
      </p:sp>
    </p:spTree>
    <p:extLst>
      <p:ext uri="{BB962C8B-B14F-4D97-AF65-F5344CB8AC3E}">
        <p14:creationId xmlns:p14="http://schemas.microsoft.com/office/powerpoint/2010/main" val="3823302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Classification &amp; Regression Trees (CART)</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296061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Inherently non-linear</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Approximate value by a hypercube</a:t>
            </a:r>
          </a:p>
          <a:p>
            <a:pPr marL="685800" lvl="1" indent="-342900">
              <a:lnSpc>
                <a:spcPct val="150000"/>
              </a:lnSpc>
              <a:buFont typeface="Arial" panose="020B0604020202020204" pitchFamily="34" charset="0"/>
              <a:buChar char="•"/>
            </a:pPr>
            <a:r>
              <a:rPr lang="en-US" sz="1800">
                <a:solidFill>
                  <a:srgbClr val="000000"/>
                </a:solidFill>
                <a:latin typeface="Helvetica" pitchFamily="2" charset="0"/>
              </a:rPr>
              <a:t>2-D </a:t>
            </a:r>
            <a:r>
              <a:rPr lang="en-US" sz="1800" dirty="0">
                <a:solidFill>
                  <a:srgbClr val="000000"/>
                </a:solidFill>
                <a:latin typeface="Helvetica" pitchFamily="2" charset="0"/>
              </a:rPr>
              <a:t>version available</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hlinkClick r:id="rId2"/>
              </a:rPr>
              <a:t>Very interpretable</a:t>
            </a:r>
            <a:endParaRPr lang="en-US" sz="1800" dirty="0">
              <a:solidFill>
                <a:srgbClr val="000000"/>
              </a:solidFill>
              <a:latin typeface="Helvetica" pitchFamily="2" charset="0"/>
            </a:endParaRP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Methods for building trees can be obscure</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Linear models are easy to understand/solve</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Most people don’t know the “under the hood” methodology for trees</a:t>
            </a:r>
          </a:p>
        </p:txBody>
      </p:sp>
    </p:spTree>
    <p:extLst>
      <p:ext uri="{BB962C8B-B14F-4D97-AF65-F5344CB8AC3E}">
        <p14:creationId xmlns:p14="http://schemas.microsoft.com/office/powerpoint/2010/main" val="2598085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Outline</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112550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1800" dirty="0">
                <a:solidFill>
                  <a:srgbClr val="000000"/>
                </a:solidFill>
                <a:latin typeface="Helvetica" pitchFamily="2" charset="0"/>
              </a:rPr>
              <a:t>Brief Review</a:t>
            </a:r>
          </a:p>
          <a:p>
            <a:pPr marL="342900" indent="-342900">
              <a:lnSpc>
                <a:spcPct val="200000"/>
              </a:lnSpc>
              <a:buFont typeface="Arial" panose="020B0604020202020204" pitchFamily="34" charset="0"/>
              <a:buChar char="•"/>
            </a:pPr>
            <a:r>
              <a:rPr lang="en-US" sz="1800" dirty="0">
                <a:solidFill>
                  <a:srgbClr val="000000"/>
                </a:solidFill>
                <a:latin typeface="Helvetica" pitchFamily="2" charset="0"/>
              </a:rPr>
              <a:t>Trees &amp; Forests</a:t>
            </a:r>
          </a:p>
        </p:txBody>
      </p:sp>
    </p:spTree>
    <p:extLst>
      <p:ext uri="{BB962C8B-B14F-4D97-AF65-F5344CB8AC3E}">
        <p14:creationId xmlns:p14="http://schemas.microsoft.com/office/powerpoint/2010/main" val="390859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Building a Tree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34276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Introduce “Entropy” (aka randomness, related to order)</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Introduce “Information Gain” (a loss of entropy or introduction of order)</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Remember – even though we are going to rules-based decision trees, those rules are based on statistics!</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Low entropy is good!  Entropy Zero -&gt; no randomness, no “unpredictability”</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High entropy (~1) – much “unpredictability”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𝑙𝑜𝑔</m:t>
                        </m:r>
                      </m:e>
                      <m:sub>
                        <m:r>
                          <a:rPr lang="en-US" sz="1800" b="0" i="1" smtClean="0">
                            <a:solidFill>
                              <a:srgbClr val="000000"/>
                            </a:solidFill>
                            <a:latin typeface="Cambria Math" panose="02040503050406030204" pitchFamily="18" charset="0"/>
                          </a:rPr>
                          <m:t>2</m:t>
                        </m:r>
                      </m:sub>
                    </m:sSub>
                    <m:d>
                      <m:dPr>
                        <m:ctrlPr>
                          <a:rPr lang="en-US" sz="1800" b="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𝑁𝑢𝑚𝑏𝑒𝑟</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𝑜𝑓</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𝐶𝑙𝑎𝑠𝑠𝑒𝑠</m:t>
                        </m:r>
                      </m:e>
                    </m:d>
                  </m:oMath>
                </a14:m>
                <a:endParaRPr lang="en-US" sz="1800" dirty="0">
                  <a:solidFill>
                    <a:srgbClr val="000000"/>
                  </a:solidFill>
                  <a:latin typeface="Helvetica" pitchFamily="2" charset="0"/>
                </a:endParaRP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Information Gain is the negative change in entropy, if you DECREASE unpredictability, you increase information extracted</a:t>
                </a:r>
              </a:p>
            </p:txBody>
          </p:sp>
        </mc:Choice>
        <mc:Fallback xmlns="">
          <p:sp>
            <p:nvSpPr>
              <p:cNvPr id="7" name="TextBox 6">
                <a:extLst>
                  <a:ext uri="{FF2B5EF4-FFF2-40B4-BE49-F238E27FC236}">
                    <a16:creationId xmlns:a16="http://schemas.microsoft.com/office/drawing/2014/main" id="{D8335FAE-095B-0F4C-9F96-2554A92DEBA4}"/>
                  </a:ext>
                </a:extLst>
              </p:cNvPr>
              <p:cNvSpPr txBox="1">
                <a:spLocks noRot="1" noChangeAspect="1" noMove="1" noResize="1" noEditPoints="1" noAdjustHandles="1" noChangeArrowheads="1" noChangeShapeType="1" noTextEdit="1"/>
              </p:cNvSpPr>
              <p:nvPr/>
            </p:nvSpPr>
            <p:spPr>
              <a:xfrm>
                <a:off x="317900" y="1181100"/>
                <a:ext cx="8436485" cy="3427670"/>
              </a:xfrm>
              <a:prstGeom prst="rect">
                <a:avLst/>
              </a:prstGeom>
              <a:blipFill>
                <a:blip r:embed="rId2"/>
                <a:stretch>
                  <a:fillRect l="-301"/>
                </a:stretch>
              </a:blipFill>
            </p:spPr>
            <p:txBody>
              <a:bodyPr/>
              <a:lstStyle/>
              <a:p>
                <a:r>
                  <a:rPr lang="en-US">
                    <a:noFill/>
                  </a:rPr>
                  <a:t> </a:t>
                </a:r>
              </a:p>
            </p:txBody>
          </p:sp>
        </mc:Fallback>
      </mc:AlternateContent>
    </p:spTree>
    <p:extLst>
      <p:ext uri="{BB962C8B-B14F-4D97-AF65-F5344CB8AC3E}">
        <p14:creationId xmlns:p14="http://schemas.microsoft.com/office/powerpoint/2010/main" val="2781488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Building a Tree (50/50 example)</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4676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Entropy (H)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B381EE-F897-A84A-B1EE-CE4573C965A3}"/>
                  </a:ext>
                </a:extLst>
              </p:cNvPr>
              <p:cNvSpPr txBox="1"/>
              <p:nvPr/>
            </p:nvSpPr>
            <p:spPr>
              <a:xfrm>
                <a:off x="317899" y="722129"/>
                <a:ext cx="8436485" cy="1853200"/>
              </a:xfrm>
              <a:prstGeom prst="rect">
                <a:avLst/>
              </a:prstGeom>
              <a:noFill/>
            </p:spPr>
            <p:txBody>
              <a:bodyPr wrap="square" rtlCol="0" anchor="ctr">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solidFill>
                            <a:srgbClr val="000000"/>
                          </a:solidFill>
                          <a:latin typeface="Cambria Math" panose="02040503050406030204" pitchFamily="18" charset="0"/>
                        </a:rPr>
                        <m:t>𝐻</m:t>
                      </m:r>
                      <m:r>
                        <a:rPr lang="en-US" sz="2800" b="0" i="1" smtClean="0">
                          <a:solidFill>
                            <a:srgbClr val="000000"/>
                          </a:solidFill>
                          <a:latin typeface="Cambria Math" panose="02040503050406030204" pitchFamily="18" charset="0"/>
                        </a:rPr>
                        <m:t>=−</m:t>
                      </m:r>
                      <m:nary>
                        <m:naryPr>
                          <m:chr m:val="∑"/>
                          <m:ctrlPr>
                            <a:rPr lang="en-US" sz="2800" b="0" i="1" smtClean="0">
                              <a:solidFill>
                                <a:srgbClr val="000000"/>
                              </a:solidFill>
                              <a:latin typeface="Cambria Math" panose="02040503050406030204" pitchFamily="18" charset="0"/>
                            </a:rPr>
                          </m:ctrlPr>
                        </m:naryPr>
                        <m:sub>
                          <m:r>
                            <m:rPr>
                              <m:brk m:alnAt="23"/>
                            </m:rPr>
                            <a:rPr lang="en-US" sz="2800" b="0" i="1" smtClean="0">
                              <a:solidFill>
                                <a:srgbClr val="000000"/>
                              </a:solidFill>
                              <a:latin typeface="Cambria Math" panose="02040503050406030204" pitchFamily="18" charset="0"/>
                            </a:rPr>
                            <m:t>1</m:t>
                          </m:r>
                        </m:sub>
                        <m:sup>
                          <m:r>
                            <a:rPr lang="en-US" sz="2800" b="0" i="1" smtClean="0">
                              <a:solidFill>
                                <a:srgbClr val="000000"/>
                              </a:solidFill>
                              <a:latin typeface="Cambria Math" panose="02040503050406030204" pitchFamily="18" charset="0"/>
                            </a:rPr>
                            <m:t>𝑛</m:t>
                          </m:r>
                        </m:sup>
                        <m:e>
                          <m:r>
                            <a:rPr lang="en-US" sz="2800" b="0" i="1" smtClean="0">
                              <a:solidFill>
                                <a:srgbClr val="000000"/>
                              </a:solidFill>
                              <a:latin typeface="Cambria Math" panose="02040503050406030204" pitchFamily="18" charset="0"/>
                            </a:rPr>
                            <m:t>𝑃</m:t>
                          </m:r>
                          <m:d>
                            <m:dPr>
                              <m:ctrlPr>
                                <a:rPr lang="en-US" sz="2800" b="0" i="1" smtClean="0">
                                  <a:solidFill>
                                    <a:srgbClr val="000000"/>
                                  </a:solidFill>
                                  <a:latin typeface="Cambria Math" panose="02040503050406030204" pitchFamily="18" charset="0"/>
                                </a:rPr>
                              </m:ctrlPr>
                            </m:dPr>
                            <m:e>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𝑥</m:t>
                                  </m:r>
                                </m:e>
                                <m:sub>
                                  <m:r>
                                    <a:rPr lang="en-US" sz="2800" b="0" i="1" smtClean="0">
                                      <a:solidFill>
                                        <a:srgbClr val="000000"/>
                                      </a:solidFill>
                                      <a:latin typeface="Cambria Math" panose="02040503050406030204" pitchFamily="18" charset="0"/>
                                    </a:rPr>
                                    <m:t>𝑖</m:t>
                                  </m:r>
                                </m:sub>
                              </m:sSub>
                            </m:e>
                          </m:d>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𝑙𝑜𝑔</m:t>
                              </m:r>
                            </m:e>
                            <m:sub>
                              <m:r>
                                <a:rPr lang="en-US" sz="2800" b="0" i="1" smtClean="0">
                                  <a:solidFill>
                                    <a:srgbClr val="000000"/>
                                  </a:solidFill>
                                  <a:latin typeface="Cambria Math" panose="02040503050406030204" pitchFamily="18" charset="0"/>
                                </a:rPr>
                                <m:t>2</m:t>
                              </m:r>
                            </m:sub>
                          </m:sSub>
                          <m:r>
                            <a:rPr lang="en-US" sz="2800" b="0" i="1" smtClean="0">
                              <a:solidFill>
                                <a:srgbClr val="000000"/>
                              </a:solidFill>
                              <a:latin typeface="Cambria Math" panose="02040503050406030204" pitchFamily="18" charset="0"/>
                            </a:rPr>
                            <m:t>𝑃</m:t>
                          </m:r>
                          <m:r>
                            <a:rPr lang="en-US" sz="2800" b="0" i="1" smtClean="0">
                              <a:solidFill>
                                <a:srgbClr val="000000"/>
                              </a:solidFill>
                              <a:latin typeface="Cambria Math" panose="02040503050406030204" pitchFamily="18" charset="0"/>
                            </a:rPr>
                            <m:t>(</m:t>
                          </m:r>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𝑥</m:t>
                              </m:r>
                            </m:e>
                            <m:sub>
                              <m:r>
                                <a:rPr lang="en-US" sz="2800" b="0" i="1" smtClean="0">
                                  <a:solidFill>
                                    <a:srgbClr val="000000"/>
                                  </a:solidFill>
                                  <a:latin typeface="Cambria Math" panose="02040503050406030204" pitchFamily="18" charset="0"/>
                                </a:rPr>
                                <m:t>𝑖</m:t>
                              </m:r>
                            </m:sub>
                          </m:sSub>
                          <m:r>
                            <a:rPr lang="en-US" sz="2800" b="0" i="1" smtClean="0">
                              <a:solidFill>
                                <a:srgbClr val="000000"/>
                              </a:solidFill>
                              <a:latin typeface="Cambria Math" panose="02040503050406030204" pitchFamily="18" charset="0"/>
                            </a:rPr>
                            <m:t>)</m:t>
                          </m:r>
                        </m:e>
                      </m:nary>
                    </m:oMath>
                  </m:oMathPara>
                </a14:m>
                <a:endParaRPr lang="en-US" sz="2800" dirty="0">
                  <a:solidFill>
                    <a:srgbClr val="000000"/>
                  </a:solidFill>
                  <a:latin typeface="Helvetica" pitchFamily="2" charset="0"/>
                </a:endParaRPr>
              </a:p>
            </p:txBody>
          </p:sp>
        </mc:Choice>
        <mc:Fallback xmlns="">
          <p:sp>
            <p:nvSpPr>
              <p:cNvPr id="4" name="TextBox 3">
                <a:extLst>
                  <a:ext uri="{FF2B5EF4-FFF2-40B4-BE49-F238E27FC236}">
                    <a16:creationId xmlns:a16="http://schemas.microsoft.com/office/drawing/2014/main" id="{F3B381EE-F897-A84A-B1EE-CE4573C965A3}"/>
                  </a:ext>
                </a:extLst>
              </p:cNvPr>
              <p:cNvSpPr txBox="1">
                <a:spLocks noRot="1" noChangeAspect="1" noMove="1" noResize="1" noEditPoints="1" noAdjustHandles="1" noChangeArrowheads="1" noChangeShapeType="1" noTextEdit="1"/>
              </p:cNvSpPr>
              <p:nvPr/>
            </p:nvSpPr>
            <p:spPr>
              <a:xfrm>
                <a:off x="317899" y="722129"/>
                <a:ext cx="8436485" cy="1853200"/>
              </a:xfrm>
              <a:prstGeom prst="rect">
                <a:avLst/>
              </a:prstGeom>
              <a:blipFill>
                <a:blip r:embed="rId2"/>
                <a:stretch>
                  <a:fillRect t="-40136" b="-11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CB2B72-994D-164D-A53D-AAF532187472}"/>
                  </a:ext>
                </a:extLst>
              </p:cNvPr>
              <p:cNvSpPr txBox="1"/>
              <p:nvPr/>
            </p:nvSpPr>
            <p:spPr>
              <a:xfrm>
                <a:off x="317898" y="2422112"/>
                <a:ext cx="8436485" cy="1224374"/>
              </a:xfrm>
              <a:prstGeom prst="rect">
                <a:avLst/>
              </a:prstGeom>
              <a:noFill/>
            </p:spPr>
            <p:txBody>
              <a:bodyPr wrap="square" rtlCol="0" anchor="ctr">
                <a:spAutoFit/>
              </a:bodyPr>
              <a:lstStyle/>
              <a:p>
                <a:pPr>
                  <a:lnSpc>
                    <a:spcPct val="150000"/>
                  </a:lnSpc>
                </a:pPr>
                <a14:m>
                  <m:oMathPara xmlns:m="http://schemas.openxmlformats.org/officeDocument/2006/math">
                    <m:oMathParaPr>
                      <m:jc m:val="center"/>
                    </m:oMathParaPr>
                    <m:oMath xmlns:m="http://schemas.openxmlformats.org/officeDocument/2006/math">
                      <m:r>
                        <a:rPr lang="en-US" sz="1800" b="0" i="1" smtClean="0">
                          <a:solidFill>
                            <a:srgbClr val="000000"/>
                          </a:solidFill>
                          <a:latin typeface="Cambria Math" panose="02040503050406030204" pitchFamily="18" charset="0"/>
                        </a:rPr>
                        <m:t>𝐻</m:t>
                      </m:r>
                      <m:r>
                        <a:rPr lang="en-US" sz="1800" b="0" i="1" smtClean="0">
                          <a:solidFill>
                            <a:srgbClr val="000000"/>
                          </a:solidFill>
                          <a:latin typeface="Cambria Math" panose="02040503050406030204" pitchFamily="18" charset="0"/>
                        </a:rPr>
                        <m:t>=−</m:t>
                      </m:r>
                      <m:nary>
                        <m:naryPr>
                          <m:chr m:val="∑"/>
                          <m:ctrlPr>
                            <a:rPr lang="en-US" sz="1800" b="0" i="1" smtClean="0">
                              <a:solidFill>
                                <a:srgbClr val="000000"/>
                              </a:solidFill>
                              <a:latin typeface="Cambria Math" panose="02040503050406030204" pitchFamily="18" charset="0"/>
                            </a:rPr>
                          </m:ctrlPr>
                        </m:naryPr>
                        <m:sub>
                          <m:r>
                            <m:rPr>
                              <m:brk m:alnAt="23"/>
                            </m:rPr>
                            <a:rPr lang="en-US" sz="1800" b="0" i="1" smtClean="0">
                              <a:solidFill>
                                <a:srgbClr val="000000"/>
                              </a:solidFill>
                              <a:latin typeface="Cambria Math" panose="02040503050406030204" pitchFamily="18" charset="0"/>
                            </a:rPr>
                            <m:t>1</m:t>
                          </m:r>
                        </m:sub>
                        <m:sup>
                          <m:r>
                            <a:rPr lang="en-US" sz="1800" b="0" i="1" smtClean="0">
                              <a:solidFill>
                                <a:srgbClr val="000000"/>
                              </a:solidFill>
                              <a:latin typeface="Cambria Math" panose="02040503050406030204" pitchFamily="18" charset="0"/>
                            </a:rPr>
                            <m:t>𝑛</m:t>
                          </m:r>
                        </m:sup>
                        <m:e>
                          <m:r>
                            <a:rPr lang="en-US" sz="1800" b="0" i="1" smtClean="0">
                              <a:solidFill>
                                <a:srgbClr val="000000"/>
                              </a:solidFill>
                              <a:latin typeface="Cambria Math" panose="02040503050406030204" pitchFamily="18" charset="0"/>
                            </a:rPr>
                            <m:t>𝑃</m:t>
                          </m:r>
                          <m:d>
                            <m:dPr>
                              <m:ctrlPr>
                                <a:rPr lang="en-US" sz="1800" b="0" i="1" smtClean="0">
                                  <a:solidFill>
                                    <a:srgbClr val="000000"/>
                                  </a:solidFill>
                                  <a:latin typeface="Cambria Math" panose="02040503050406030204" pitchFamily="18" charset="0"/>
                                </a:rPr>
                              </m:ctrlPr>
                            </m:dPr>
                            <m:e>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𝑥</m:t>
                                  </m:r>
                                </m:e>
                                <m:sub>
                                  <m:r>
                                    <a:rPr lang="en-US" sz="1800" b="0" i="1" smtClean="0">
                                      <a:solidFill>
                                        <a:srgbClr val="000000"/>
                                      </a:solidFill>
                                      <a:latin typeface="Cambria Math" panose="02040503050406030204" pitchFamily="18" charset="0"/>
                                    </a:rPr>
                                    <m:t>𝑖</m:t>
                                  </m:r>
                                </m:sub>
                              </m:sSub>
                            </m:e>
                          </m:d>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𝑙𝑜𝑔</m:t>
                              </m:r>
                            </m:e>
                            <m:sub>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𝑃</m:t>
                          </m:r>
                          <m:r>
                            <a:rPr lang="en-US" sz="1800" b="0" i="1" smtClean="0">
                              <a:solidFill>
                                <a:srgbClr val="000000"/>
                              </a:solidFill>
                              <a:latin typeface="Cambria Math" panose="02040503050406030204" pitchFamily="18" charset="0"/>
                            </a:rPr>
                            <m:t>(</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𝑥</m:t>
                              </m:r>
                            </m:e>
                            <m:sub>
                              <m:r>
                                <a:rPr lang="en-US" sz="1800" b="0" i="1" smtClean="0">
                                  <a:solidFill>
                                    <a:srgbClr val="000000"/>
                                  </a:solidFill>
                                  <a:latin typeface="Cambria Math" panose="02040503050406030204" pitchFamily="18" charset="0"/>
                                </a:rPr>
                                <m:t>𝑖</m:t>
                              </m:r>
                            </m:sub>
                          </m:sSub>
                          <m:r>
                            <a:rPr lang="en-US" sz="1800" b="0" i="1" smtClean="0">
                              <a:solidFill>
                                <a:srgbClr val="000000"/>
                              </a:solidFill>
                              <a:latin typeface="Cambria Math" panose="02040503050406030204" pitchFamily="18" charset="0"/>
                            </a:rPr>
                            <m:t>)</m:t>
                          </m:r>
                        </m:e>
                      </m:nary>
                      <m:r>
                        <a:rPr lang="en-US" sz="1800" b="0" i="1" smtClean="0">
                          <a:solidFill>
                            <a:srgbClr val="000000"/>
                          </a:solidFill>
                          <a:latin typeface="Cambria Math" panose="02040503050406030204" pitchFamily="18" charset="0"/>
                        </a:rPr>
                        <m:t>=−0.5</m:t>
                      </m:r>
                      <m:d>
                        <m:dPr>
                          <m:ctrlPr>
                            <a:rPr lang="en-US" sz="1800" b="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−1</m:t>
                          </m:r>
                        </m:e>
                      </m:d>
                      <m:r>
                        <a:rPr lang="en-US" sz="1800" b="0" i="1" smtClean="0">
                          <a:solidFill>
                            <a:srgbClr val="000000"/>
                          </a:solidFill>
                          <a:latin typeface="Cambria Math" panose="02040503050406030204" pitchFamily="18" charset="0"/>
                        </a:rPr>
                        <m:t>−0.5</m:t>
                      </m:r>
                      <m:d>
                        <m:dPr>
                          <m:ctrlPr>
                            <a:rPr lang="en-US" sz="1800" b="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−1</m:t>
                          </m:r>
                        </m:e>
                      </m:d>
                      <m:r>
                        <a:rPr lang="en-US" sz="1800" b="0" i="1" smtClean="0">
                          <a:solidFill>
                            <a:srgbClr val="000000"/>
                          </a:solidFill>
                          <a:latin typeface="Cambria Math" panose="02040503050406030204" pitchFamily="18" charset="0"/>
                        </a:rPr>
                        <m:t>=1;</m:t>
                      </m:r>
                      <m:r>
                        <a:rPr lang="en-US" sz="1800" b="0" i="1" smtClean="0">
                          <a:solidFill>
                            <a:srgbClr val="000000"/>
                          </a:solidFill>
                          <a:latin typeface="Cambria Math" panose="02040503050406030204" pitchFamily="18" charset="0"/>
                        </a:rPr>
                        <m:t>𝑟𝑎𝑛𝑑𝑜𝑚</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𝑟𝑒𝑠𝑢𝑙𝑡𝑠</m:t>
                      </m:r>
                    </m:oMath>
                  </m:oMathPara>
                </a14:m>
                <a:endParaRPr lang="en-US" sz="1800" dirty="0">
                  <a:solidFill>
                    <a:srgbClr val="000000"/>
                  </a:solidFill>
                  <a:latin typeface="Helvetica" pitchFamily="2" charset="0"/>
                </a:endParaRPr>
              </a:p>
            </p:txBody>
          </p:sp>
        </mc:Choice>
        <mc:Fallback xmlns="">
          <p:sp>
            <p:nvSpPr>
              <p:cNvPr id="5" name="TextBox 4">
                <a:extLst>
                  <a:ext uri="{FF2B5EF4-FFF2-40B4-BE49-F238E27FC236}">
                    <a16:creationId xmlns:a16="http://schemas.microsoft.com/office/drawing/2014/main" id="{ECCB2B72-994D-164D-A53D-AAF532187472}"/>
                  </a:ext>
                </a:extLst>
              </p:cNvPr>
              <p:cNvSpPr txBox="1">
                <a:spLocks noRot="1" noChangeAspect="1" noMove="1" noResize="1" noEditPoints="1" noAdjustHandles="1" noChangeArrowheads="1" noChangeShapeType="1" noTextEdit="1"/>
              </p:cNvSpPr>
              <p:nvPr/>
            </p:nvSpPr>
            <p:spPr>
              <a:xfrm>
                <a:off x="317898" y="2422112"/>
                <a:ext cx="8436485" cy="1224374"/>
              </a:xfrm>
              <a:prstGeom prst="rect">
                <a:avLst/>
              </a:prstGeom>
              <a:blipFill>
                <a:blip r:embed="rId3"/>
                <a:stretch>
                  <a:fillRect t="-39175" b="-10721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D9CF7B0-1B53-0240-9C14-A2FCEF4913D4}"/>
              </a:ext>
            </a:extLst>
          </p:cNvPr>
          <p:cNvSpPr txBox="1"/>
          <p:nvPr/>
        </p:nvSpPr>
        <p:spPr>
          <a:xfrm>
            <a:off x="3867464" y="3400265"/>
            <a:ext cx="959370" cy="246221"/>
          </a:xfrm>
          <a:prstGeom prst="rect">
            <a:avLst/>
          </a:prstGeom>
          <a:noFill/>
        </p:spPr>
        <p:txBody>
          <a:bodyPr wrap="square" rtlCol="0">
            <a:spAutoFit/>
          </a:bodyPr>
          <a:lstStyle/>
          <a:p>
            <a:pPr algn="ctr"/>
            <a:r>
              <a:rPr lang="en-US" sz="1000" b="1" dirty="0">
                <a:latin typeface="Helvetica" pitchFamily="2" charset="0"/>
              </a:rPr>
              <a:t>Heads</a:t>
            </a:r>
            <a:endParaRPr lang="en-US" sz="1000" dirty="0">
              <a:latin typeface="Helvetica" pitchFamily="2" charset="0"/>
            </a:endParaRPr>
          </a:p>
        </p:txBody>
      </p:sp>
      <p:sp>
        <p:nvSpPr>
          <p:cNvPr id="8" name="TextBox 7">
            <a:extLst>
              <a:ext uri="{FF2B5EF4-FFF2-40B4-BE49-F238E27FC236}">
                <a16:creationId xmlns:a16="http://schemas.microsoft.com/office/drawing/2014/main" id="{3CB0D711-6C6C-B348-A55D-C13019548C41}"/>
              </a:ext>
            </a:extLst>
          </p:cNvPr>
          <p:cNvSpPr txBox="1"/>
          <p:nvPr/>
        </p:nvSpPr>
        <p:spPr>
          <a:xfrm>
            <a:off x="4964244" y="3400265"/>
            <a:ext cx="959370" cy="246221"/>
          </a:xfrm>
          <a:prstGeom prst="rect">
            <a:avLst/>
          </a:prstGeom>
          <a:noFill/>
        </p:spPr>
        <p:txBody>
          <a:bodyPr wrap="square" rtlCol="0">
            <a:spAutoFit/>
          </a:bodyPr>
          <a:lstStyle/>
          <a:p>
            <a:pPr algn="ctr"/>
            <a:r>
              <a:rPr lang="en-US" sz="1000" b="1" dirty="0">
                <a:latin typeface="Helvetica" pitchFamily="2" charset="0"/>
              </a:rPr>
              <a:t>Tails</a:t>
            </a:r>
            <a:endParaRPr lang="en-US" sz="1000" dirty="0">
              <a:latin typeface="Helvetica" pitchFamily="2" charset="0"/>
            </a:endParaRPr>
          </a:p>
        </p:txBody>
      </p:sp>
      <p:sp>
        <p:nvSpPr>
          <p:cNvPr id="9" name="TextBox 8">
            <a:extLst>
              <a:ext uri="{FF2B5EF4-FFF2-40B4-BE49-F238E27FC236}">
                <a16:creationId xmlns:a16="http://schemas.microsoft.com/office/drawing/2014/main" id="{043FDAB0-F519-3746-B5A8-6713E4014026}"/>
              </a:ext>
            </a:extLst>
          </p:cNvPr>
          <p:cNvSpPr txBox="1"/>
          <p:nvPr/>
        </p:nvSpPr>
        <p:spPr>
          <a:xfrm>
            <a:off x="317897" y="3849437"/>
            <a:ext cx="8436485" cy="8964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200" dirty="0">
                <a:latin typeface="Helvetica" pitchFamily="2" charset="0"/>
              </a:rPr>
              <a:t>Why “Entropy”? The story goes that Claude Shannon didn't know what to call his new information measure, so he asked von Neumann, who said `You should call it entropy ... [since] ... no one knows what entropy really is, so in a debate you will always have the advantage’ (</a:t>
            </a:r>
            <a:r>
              <a:rPr lang="en-US" sz="1200" dirty="0">
                <a:latin typeface="Helvetica" pitchFamily="2" charset="0"/>
                <a:hlinkClick r:id="rId4"/>
              </a:rPr>
              <a:t>Source</a:t>
            </a:r>
            <a:r>
              <a:rPr lang="en-US" sz="1200" dirty="0">
                <a:latin typeface="Helvetica" pitchFamily="2" charset="0"/>
              </a:rPr>
              <a:t>)</a:t>
            </a:r>
            <a:endParaRPr lang="en-US" sz="1200" dirty="0">
              <a:solidFill>
                <a:srgbClr val="000000"/>
              </a:solidFill>
              <a:latin typeface="Helvetica" pitchFamily="2" charset="0"/>
            </a:endParaRPr>
          </a:p>
        </p:txBody>
      </p:sp>
    </p:spTree>
    <p:extLst>
      <p:ext uri="{BB962C8B-B14F-4D97-AF65-F5344CB8AC3E}">
        <p14:creationId xmlns:p14="http://schemas.microsoft.com/office/powerpoint/2010/main" val="2658390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Building a Tree (with a weighted coin)</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4676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Entropy (H)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B381EE-F897-A84A-B1EE-CE4573C965A3}"/>
                  </a:ext>
                </a:extLst>
              </p:cNvPr>
              <p:cNvSpPr txBox="1"/>
              <p:nvPr/>
            </p:nvSpPr>
            <p:spPr>
              <a:xfrm>
                <a:off x="317899" y="722129"/>
                <a:ext cx="8436485" cy="1853200"/>
              </a:xfrm>
              <a:prstGeom prst="rect">
                <a:avLst/>
              </a:prstGeom>
              <a:noFill/>
            </p:spPr>
            <p:txBody>
              <a:bodyPr wrap="square" rtlCol="0" anchor="ctr">
                <a:spAutoFit/>
              </a:bodyPr>
              <a:lstStyle/>
              <a:p>
                <a:pPr>
                  <a:lnSpc>
                    <a:spcPct val="150000"/>
                  </a:lnSpc>
                </a:pPr>
                <a14:m>
                  <m:oMathPara xmlns:m="http://schemas.openxmlformats.org/officeDocument/2006/math">
                    <m:oMathParaPr>
                      <m:jc m:val="centerGroup"/>
                    </m:oMathParaPr>
                    <m:oMath xmlns:m="http://schemas.openxmlformats.org/officeDocument/2006/math">
                      <m:r>
                        <a:rPr lang="en-US" sz="2800" b="0" i="1" smtClean="0">
                          <a:solidFill>
                            <a:srgbClr val="000000"/>
                          </a:solidFill>
                          <a:latin typeface="Cambria Math" panose="02040503050406030204" pitchFamily="18" charset="0"/>
                        </a:rPr>
                        <m:t>𝐻</m:t>
                      </m:r>
                      <m:r>
                        <a:rPr lang="en-US" sz="2800" b="0" i="1" smtClean="0">
                          <a:solidFill>
                            <a:srgbClr val="000000"/>
                          </a:solidFill>
                          <a:latin typeface="Cambria Math" panose="02040503050406030204" pitchFamily="18" charset="0"/>
                        </a:rPr>
                        <m:t>=−</m:t>
                      </m:r>
                      <m:nary>
                        <m:naryPr>
                          <m:chr m:val="∑"/>
                          <m:ctrlPr>
                            <a:rPr lang="en-US" sz="2800" b="0" i="1" smtClean="0">
                              <a:solidFill>
                                <a:srgbClr val="000000"/>
                              </a:solidFill>
                              <a:latin typeface="Cambria Math" panose="02040503050406030204" pitchFamily="18" charset="0"/>
                            </a:rPr>
                          </m:ctrlPr>
                        </m:naryPr>
                        <m:sub>
                          <m:r>
                            <m:rPr>
                              <m:brk m:alnAt="23"/>
                            </m:rPr>
                            <a:rPr lang="en-US" sz="2800" b="0" i="1" smtClean="0">
                              <a:solidFill>
                                <a:srgbClr val="000000"/>
                              </a:solidFill>
                              <a:latin typeface="Cambria Math" panose="02040503050406030204" pitchFamily="18" charset="0"/>
                            </a:rPr>
                            <m:t>1</m:t>
                          </m:r>
                        </m:sub>
                        <m:sup>
                          <m:r>
                            <a:rPr lang="en-US" sz="2800" b="0" i="1" smtClean="0">
                              <a:solidFill>
                                <a:srgbClr val="000000"/>
                              </a:solidFill>
                              <a:latin typeface="Cambria Math" panose="02040503050406030204" pitchFamily="18" charset="0"/>
                            </a:rPr>
                            <m:t>𝑛</m:t>
                          </m:r>
                        </m:sup>
                        <m:e>
                          <m:r>
                            <a:rPr lang="en-US" sz="2800" b="0" i="1" smtClean="0">
                              <a:solidFill>
                                <a:srgbClr val="000000"/>
                              </a:solidFill>
                              <a:latin typeface="Cambria Math" panose="02040503050406030204" pitchFamily="18" charset="0"/>
                            </a:rPr>
                            <m:t>𝑃</m:t>
                          </m:r>
                          <m:d>
                            <m:dPr>
                              <m:ctrlPr>
                                <a:rPr lang="en-US" sz="2800" b="0" i="1" smtClean="0">
                                  <a:solidFill>
                                    <a:srgbClr val="000000"/>
                                  </a:solidFill>
                                  <a:latin typeface="Cambria Math" panose="02040503050406030204" pitchFamily="18" charset="0"/>
                                </a:rPr>
                              </m:ctrlPr>
                            </m:dPr>
                            <m:e>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𝑥</m:t>
                                  </m:r>
                                </m:e>
                                <m:sub>
                                  <m:r>
                                    <a:rPr lang="en-US" sz="2800" b="0" i="1" smtClean="0">
                                      <a:solidFill>
                                        <a:srgbClr val="000000"/>
                                      </a:solidFill>
                                      <a:latin typeface="Cambria Math" panose="02040503050406030204" pitchFamily="18" charset="0"/>
                                    </a:rPr>
                                    <m:t>𝑖</m:t>
                                  </m:r>
                                </m:sub>
                              </m:sSub>
                            </m:e>
                          </m:d>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𝑙𝑜𝑔</m:t>
                              </m:r>
                            </m:e>
                            <m:sub>
                              <m:r>
                                <a:rPr lang="en-US" sz="2800" b="0" i="1" smtClean="0">
                                  <a:solidFill>
                                    <a:srgbClr val="000000"/>
                                  </a:solidFill>
                                  <a:latin typeface="Cambria Math" panose="02040503050406030204" pitchFamily="18" charset="0"/>
                                </a:rPr>
                                <m:t>2</m:t>
                              </m:r>
                            </m:sub>
                          </m:sSub>
                          <m:r>
                            <a:rPr lang="en-US" sz="2800" b="0" i="1" smtClean="0">
                              <a:solidFill>
                                <a:srgbClr val="000000"/>
                              </a:solidFill>
                              <a:latin typeface="Cambria Math" panose="02040503050406030204" pitchFamily="18" charset="0"/>
                            </a:rPr>
                            <m:t>𝑃</m:t>
                          </m:r>
                          <m:r>
                            <a:rPr lang="en-US" sz="2800" b="0" i="1" smtClean="0">
                              <a:solidFill>
                                <a:srgbClr val="000000"/>
                              </a:solidFill>
                              <a:latin typeface="Cambria Math" panose="02040503050406030204" pitchFamily="18" charset="0"/>
                            </a:rPr>
                            <m:t>(</m:t>
                          </m:r>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𝑥</m:t>
                              </m:r>
                            </m:e>
                            <m:sub>
                              <m:r>
                                <a:rPr lang="en-US" sz="2800" b="0" i="1" smtClean="0">
                                  <a:solidFill>
                                    <a:srgbClr val="000000"/>
                                  </a:solidFill>
                                  <a:latin typeface="Cambria Math" panose="02040503050406030204" pitchFamily="18" charset="0"/>
                                </a:rPr>
                                <m:t>𝑖</m:t>
                              </m:r>
                            </m:sub>
                          </m:sSub>
                          <m:r>
                            <a:rPr lang="en-US" sz="2800" b="0" i="1" smtClean="0">
                              <a:solidFill>
                                <a:srgbClr val="000000"/>
                              </a:solidFill>
                              <a:latin typeface="Cambria Math" panose="02040503050406030204" pitchFamily="18" charset="0"/>
                            </a:rPr>
                            <m:t>)</m:t>
                          </m:r>
                        </m:e>
                      </m:nary>
                    </m:oMath>
                  </m:oMathPara>
                </a14:m>
                <a:endParaRPr lang="en-US" sz="2800" dirty="0">
                  <a:solidFill>
                    <a:srgbClr val="000000"/>
                  </a:solidFill>
                  <a:latin typeface="Helvetica" pitchFamily="2" charset="0"/>
                </a:endParaRPr>
              </a:p>
            </p:txBody>
          </p:sp>
        </mc:Choice>
        <mc:Fallback xmlns="">
          <p:sp>
            <p:nvSpPr>
              <p:cNvPr id="4" name="TextBox 3">
                <a:extLst>
                  <a:ext uri="{FF2B5EF4-FFF2-40B4-BE49-F238E27FC236}">
                    <a16:creationId xmlns:a16="http://schemas.microsoft.com/office/drawing/2014/main" id="{F3B381EE-F897-A84A-B1EE-CE4573C965A3}"/>
                  </a:ext>
                </a:extLst>
              </p:cNvPr>
              <p:cNvSpPr txBox="1">
                <a:spLocks noRot="1" noChangeAspect="1" noMove="1" noResize="1" noEditPoints="1" noAdjustHandles="1" noChangeArrowheads="1" noChangeShapeType="1" noTextEdit="1"/>
              </p:cNvSpPr>
              <p:nvPr/>
            </p:nvSpPr>
            <p:spPr>
              <a:xfrm>
                <a:off x="317899" y="722129"/>
                <a:ext cx="8436485" cy="1853200"/>
              </a:xfrm>
              <a:prstGeom prst="rect">
                <a:avLst/>
              </a:prstGeom>
              <a:blipFill>
                <a:blip r:embed="rId2"/>
                <a:stretch>
                  <a:fillRect t="-40136" b="-111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CB2B72-994D-164D-A53D-AAF532187472}"/>
                  </a:ext>
                </a:extLst>
              </p:cNvPr>
              <p:cNvSpPr txBox="1"/>
              <p:nvPr/>
            </p:nvSpPr>
            <p:spPr>
              <a:xfrm>
                <a:off x="317898" y="2422112"/>
                <a:ext cx="8436485" cy="1224374"/>
              </a:xfrm>
              <a:prstGeom prst="rect">
                <a:avLst/>
              </a:prstGeom>
              <a:noFill/>
            </p:spPr>
            <p:txBody>
              <a:bodyPr wrap="square" rtlCol="0" anchor="ctr">
                <a:spAutoFit/>
              </a:bodyPr>
              <a:lstStyle/>
              <a:p>
                <a:pPr>
                  <a:lnSpc>
                    <a:spcPct val="150000"/>
                  </a:lnSpc>
                </a:pPr>
                <a14:m>
                  <m:oMathPara xmlns:m="http://schemas.openxmlformats.org/officeDocument/2006/math">
                    <m:oMathParaPr>
                      <m:jc m:val="center"/>
                    </m:oMathParaPr>
                    <m:oMath xmlns:m="http://schemas.openxmlformats.org/officeDocument/2006/math">
                      <m:r>
                        <a:rPr lang="en-US" sz="1800" b="0" i="1" smtClean="0">
                          <a:solidFill>
                            <a:srgbClr val="000000"/>
                          </a:solidFill>
                          <a:latin typeface="Cambria Math" panose="02040503050406030204" pitchFamily="18" charset="0"/>
                        </a:rPr>
                        <m:t>𝐻</m:t>
                      </m:r>
                      <m:r>
                        <a:rPr lang="en-US" sz="1800" b="0" i="1" smtClean="0">
                          <a:solidFill>
                            <a:srgbClr val="000000"/>
                          </a:solidFill>
                          <a:latin typeface="Cambria Math" panose="02040503050406030204" pitchFamily="18" charset="0"/>
                        </a:rPr>
                        <m:t>=−</m:t>
                      </m:r>
                      <m:nary>
                        <m:naryPr>
                          <m:chr m:val="∑"/>
                          <m:ctrlPr>
                            <a:rPr lang="en-US" sz="1800" b="0" i="1" smtClean="0">
                              <a:solidFill>
                                <a:srgbClr val="000000"/>
                              </a:solidFill>
                              <a:latin typeface="Cambria Math" panose="02040503050406030204" pitchFamily="18" charset="0"/>
                            </a:rPr>
                          </m:ctrlPr>
                        </m:naryPr>
                        <m:sub>
                          <m:r>
                            <m:rPr>
                              <m:brk m:alnAt="23"/>
                            </m:rPr>
                            <a:rPr lang="en-US" sz="1800" b="0" i="1" smtClean="0">
                              <a:solidFill>
                                <a:srgbClr val="000000"/>
                              </a:solidFill>
                              <a:latin typeface="Cambria Math" panose="02040503050406030204" pitchFamily="18" charset="0"/>
                            </a:rPr>
                            <m:t>1</m:t>
                          </m:r>
                        </m:sub>
                        <m:sup>
                          <m:r>
                            <a:rPr lang="en-US" sz="1800" b="0" i="1" smtClean="0">
                              <a:solidFill>
                                <a:srgbClr val="000000"/>
                              </a:solidFill>
                              <a:latin typeface="Cambria Math" panose="02040503050406030204" pitchFamily="18" charset="0"/>
                            </a:rPr>
                            <m:t>𝑛</m:t>
                          </m:r>
                        </m:sup>
                        <m:e>
                          <m:r>
                            <a:rPr lang="en-US" sz="1800" b="0" i="1" smtClean="0">
                              <a:solidFill>
                                <a:srgbClr val="000000"/>
                              </a:solidFill>
                              <a:latin typeface="Cambria Math" panose="02040503050406030204" pitchFamily="18" charset="0"/>
                            </a:rPr>
                            <m:t>𝑃</m:t>
                          </m:r>
                          <m:d>
                            <m:dPr>
                              <m:ctrlPr>
                                <a:rPr lang="en-US" sz="1800" b="0" i="1" smtClean="0">
                                  <a:solidFill>
                                    <a:srgbClr val="000000"/>
                                  </a:solidFill>
                                  <a:latin typeface="Cambria Math" panose="02040503050406030204" pitchFamily="18" charset="0"/>
                                </a:rPr>
                              </m:ctrlPr>
                            </m:dPr>
                            <m:e>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𝑥</m:t>
                                  </m:r>
                                </m:e>
                                <m:sub>
                                  <m:r>
                                    <a:rPr lang="en-US" sz="1800" b="0" i="1" smtClean="0">
                                      <a:solidFill>
                                        <a:srgbClr val="000000"/>
                                      </a:solidFill>
                                      <a:latin typeface="Cambria Math" panose="02040503050406030204" pitchFamily="18" charset="0"/>
                                    </a:rPr>
                                    <m:t>𝑖</m:t>
                                  </m:r>
                                </m:sub>
                              </m:sSub>
                            </m:e>
                          </m:d>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𝑙𝑜𝑔</m:t>
                              </m:r>
                            </m:e>
                            <m:sub>
                              <m:r>
                                <a:rPr lang="en-US" sz="1800" b="0" i="1" smtClean="0">
                                  <a:solidFill>
                                    <a:srgbClr val="000000"/>
                                  </a:solidFill>
                                  <a:latin typeface="Cambria Math" panose="02040503050406030204" pitchFamily="18" charset="0"/>
                                </a:rPr>
                                <m:t>2</m:t>
                              </m:r>
                            </m:sub>
                          </m:sSub>
                          <m:r>
                            <a:rPr lang="en-US" sz="1800" b="0" i="1" smtClean="0">
                              <a:solidFill>
                                <a:srgbClr val="000000"/>
                              </a:solidFill>
                              <a:latin typeface="Cambria Math" panose="02040503050406030204" pitchFamily="18" charset="0"/>
                            </a:rPr>
                            <m:t>𝑃</m:t>
                          </m:r>
                          <m:d>
                            <m:dPr>
                              <m:ctrlPr>
                                <a:rPr lang="en-US" sz="1800" b="0" i="1" smtClean="0">
                                  <a:solidFill>
                                    <a:srgbClr val="000000"/>
                                  </a:solidFill>
                                  <a:latin typeface="Cambria Math" panose="02040503050406030204" pitchFamily="18" charset="0"/>
                                </a:rPr>
                              </m:ctrlPr>
                            </m:dPr>
                            <m:e>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𝑥</m:t>
                                  </m:r>
                                </m:e>
                                <m:sub>
                                  <m:r>
                                    <a:rPr lang="en-US" sz="1800" b="0" i="1" smtClean="0">
                                      <a:solidFill>
                                        <a:srgbClr val="000000"/>
                                      </a:solidFill>
                                      <a:latin typeface="Cambria Math" panose="02040503050406030204" pitchFamily="18" charset="0"/>
                                    </a:rPr>
                                    <m:t>𝑖</m:t>
                                  </m:r>
                                </m:sub>
                              </m:sSub>
                            </m:e>
                          </m:d>
                        </m:e>
                      </m:nary>
                      <m:r>
                        <a:rPr lang="en-US" sz="1800" b="0" i="1" smtClean="0">
                          <a:solidFill>
                            <a:srgbClr val="000000"/>
                          </a:solidFill>
                          <a:latin typeface="Cambria Math" panose="02040503050406030204" pitchFamily="18" charset="0"/>
                        </a:rPr>
                        <m:t>=−0.6</m:t>
                      </m:r>
                      <m:d>
                        <m:dPr>
                          <m:ctrlPr>
                            <a:rPr lang="en-US" sz="1800" b="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−0.73</m:t>
                          </m:r>
                        </m:e>
                      </m:d>
                      <m:r>
                        <a:rPr lang="en-US" sz="1800" b="0" i="1" smtClean="0">
                          <a:solidFill>
                            <a:srgbClr val="000000"/>
                          </a:solidFill>
                          <a:latin typeface="Cambria Math" panose="02040503050406030204" pitchFamily="18" charset="0"/>
                        </a:rPr>
                        <m:t>−0.4</m:t>
                      </m:r>
                      <m:d>
                        <m:dPr>
                          <m:ctrlPr>
                            <a:rPr lang="en-US" sz="1800" b="0" i="1" smtClean="0">
                              <a:solidFill>
                                <a:srgbClr val="000000"/>
                              </a:solidFill>
                              <a:latin typeface="Cambria Math" panose="02040503050406030204" pitchFamily="18" charset="0"/>
                            </a:rPr>
                          </m:ctrlPr>
                        </m:dPr>
                        <m:e>
                          <m:r>
                            <a:rPr lang="en-US" sz="1800" b="0" i="1" smtClean="0">
                              <a:solidFill>
                                <a:srgbClr val="000000"/>
                              </a:solidFill>
                              <a:latin typeface="Cambria Math" panose="02040503050406030204" pitchFamily="18" charset="0"/>
                            </a:rPr>
                            <m:t>−1.32</m:t>
                          </m:r>
                        </m:e>
                      </m:d>
                      <m:r>
                        <a:rPr lang="en-US" sz="1800" b="0" i="1" smtClean="0">
                          <a:solidFill>
                            <a:srgbClr val="000000"/>
                          </a:solidFill>
                          <a:latin typeface="Cambria Math" panose="02040503050406030204" pitchFamily="18" charset="0"/>
                        </a:rPr>
                        <m:t>=0.97</m:t>
                      </m:r>
                    </m:oMath>
                  </m:oMathPara>
                </a14:m>
                <a:endParaRPr lang="en-US" sz="1800" dirty="0">
                  <a:solidFill>
                    <a:srgbClr val="000000"/>
                  </a:solidFill>
                  <a:latin typeface="Helvetica" pitchFamily="2" charset="0"/>
                </a:endParaRPr>
              </a:p>
            </p:txBody>
          </p:sp>
        </mc:Choice>
        <mc:Fallback xmlns="">
          <p:sp>
            <p:nvSpPr>
              <p:cNvPr id="5" name="TextBox 4">
                <a:extLst>
                  <a:ext uri="{FF2B5EF4-FFF2-40B4-BE49-F238E27FC236}">
                    <a16:creationId xmlns:a16="http://schemas.microsoft.com/office/drawing/2014/main" id="{ECCB2B72-994D-164D-A53D-AAF532187472}"/>
                  </a:ext>
                </a:extLst>
              </p:cNvPr>
              <p:cNvSpPr txBox="1">
                <a:spLocks noRot="1" noChangeAspect="1" noMove="1" noResize="1" noEditPoints="1" noAdjustHandles="1" noChangeArrowheads="1" noChangeShapeType="1" noTextEdit="1"/>
              </p:cNvSpPr>
              <p:nvPr/>
            </p:nvSpPr>
            <p:spPr>
              <a:xfrm>
                <a:off x="317898" y="2422112"/>
                <a:ext cx="8436485" cy="1224374"/>
              </a:xfrm>
              <a:prstGeom prst="rect">
                <a:avLst/>
              </a:prstGeom>
              <a:blipFill>
                <a:blip r:embed="rId3"/>
                <a:stretch>
                  <a:fillRect t="-39175" b="-10721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D9CF7B0-1B53-0240-9C14-A2FCEF4913D4}"/>
              </a:ext>
            </a:extLst>
          </p:cNvPr>
          <p:cNvSpPr txBox="1"/>
          <p:nvPr/>
        </p:nvSpPr>
        <p:spPr>
          <a:xfrm>
            <a:off x="4536140" y="3400264"/>
            <a:ext cx="959370" cy="246221"/>
          </a:xfrm>
          <a:prstGeom prst="rect">
            <a:avLst/>
          </a:prstGeom>
          <a:noFill/>
        </p:spPr>
        <p:txBody>
          <a:bodyPr wrap="square" rtlCol="0">
            <a:spAutoFit/>
          </a:bodyPr>
          <a:lstStyle/>
          <a:p>
            <a:pPr algn="ctr"/>
            <a:r>
              <a:rPr lang="en-US" sz="1000" b="1" dirty="0">
                <a:latin typeface="Helvetica" pitchFamily="2" charset="0"/>
              </a:rPr>
              <a:t>Heads</a:t>
            </a:r>
            <a:endParaRPr lang="en-US" sz="1000" dirty="0">
              <a:latin typeface="Helvetica" pitchFamily="2" charset="0"/>
            </a:endParaRPr>
          </a:p>
        </p:txBody>
      </p:sp>
      <p:sp>
        <p:nvSpPr>
          <p:cNvPr id="8" name="TextBox 7">
            <a:extLst>
              <a:ext uri="{FF2B5EF4-FFF2-40B4-BE49-F238E27FC236}">
                <a16:creationId xmlns:a16="http://schemas.microsoft.com/office/drawing/2014/main" id="{3CB0D711-6C6C-B348-A55D-C13019548C41}"/>
              </a:ext>
            </a:extLst>
          </p:cNvPr>
          <p:cNvSpPr txBox="1"/>
          <p:nvPr/>
        </p:nvSpPr>
        <p:spPr>
          <a:xfrm>
            <a:off x="6013555" y="3400265"/>
            <a:ext cx="959370" cy="246221"/>
          </a:xfrm>
          <a:prstGeom prst="rect">
            <a:avLst/>
          </a:prstGeom>
          <a:noFill/>
        </p:spPr>
        <p:txBody>
          <a:bodyPr wrap="square" rtlCol="0">
            <a:spAutoFit/>
          </a:bodyPr>
          <a:lstStyle/>
          <a:p>
            <a:pPr algn="ctr"/>
            <a:r>
              <a:rPr lang="en-US" sz="1000" b="1" dirty="0">
                <a:latin typeface="Helvetica" pitchFamily="2" charset="0"/>
              </a:rPr>
              <a:t>Tails</a:t>
            </a:r>
            <a:endParaRPr lang="en-US" sz="1000" dirty="0">
              <a:latin typeface="Helvetica" pitchFamily="2" charset="0"/>
            </a:endParaRPr>
          </a:p>
        </p:txBody>
      </p:sp>
      <p:sp>
        <p:nvSpPr>
          <p:cNvPr id="9" name="TextBox 8">
            <a:extLst>
              <a:ext uri="{FF2B5EF4-FFF2-40B4-BE49-F238E27FC236}">
                <a16:creationId xmlns:a16="http://schemas.microsoft.com/office/drawing/2014/main" id="{86A96E97-6F76-7043-8232-190636EEBDD3}"/>
              </a:ext>
            </a:extLst>
          </p:cNvPr>
          <p:cNvSpPr txBox="1"/>
          <p:nvPr/>
        </p:nvSpPr>
        <p:spPr>
          <a:xfrm>
            <a:off x="317897" y="3849437"/>
            <a:ext cx="8436485" cy="4676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I’ve gained 0.03 bits of information</a:t>
            </a:r>
          </a:p>
        </p:txBody>
      </p:sp>
    </p:spTree>
    <p:extLst>
      <p:ext uri="{BB962C8B-B14F-4D97-AF65-F5344CB8AC3E}">
        <p14:creationId xmlns:p14="http://schemas.microsoft.com/office/powerpoint/2010/main" val="1658220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A Visual Example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CB2B72-994D-164D-A53D-AAF532187472}"/>
                  </a:ext>
                </a:extLst>
              </p:cNvPr>
              <p:cNvSpPr txBox="1"/>
              <p:nvPr/>
            </p:nvSpPr>
            <p:spPr>
              <a:xfrm>
                <a:off x="0" y="3338480"/>
                <a:ext cx="3964962" cy="472437"/>
              </a:xfrm>
              <a:prstGeom prst="rect">
                <a:avLst/>
              </a:prstGeom>
              <a:noFill/>
            </p:spPr>
            <p:txBody>
              <a:bodyPr wrap="square" rtlCol="0" anchor="ctr">
                <a:spAutoFit/>
              </a:bodyPr>
              <a:lstStyle/>
              <a:p>
                <a:pPr algn="ctr">
                  <a:lnSpc>
                    <a:spcPct val="150000"/>
                  </a:lnSpc>
                </a:pPr>
                <a14:m>
                  <m:oMath xmlns:m="http://schemas.openxmlformats.org/officeDocument/2006/math">
                    <m:r>
                      <a:rPr lang="en-US" sz="1200" b="0" i="1" smtClean="0">
                        <a:solidFill>
                          <a:srgbClr val="000000"/>
                        </a:solidFill>
                        <a:latin typeface="Cambria Math" panose="02040503050406030204" pitchFamily="18" charset="0"/>
                      </a:rPr>
                      <m:t>𝑖𝑚𝑝𝑢𝑟𝑖𝑡𝑦</m:t>
                    </m:r>
                    <m:r>
                      <a:rPr lang="en-US" sz="1200" b="0" i="1" smtClean="0">
                        <a:solidFill>
                          <a:srgbClr val="000000"/>
                        </a:solidFill>
                        <a:latin typeface="Cambria Math" panose="02040503050406030204" pitchFamily="18" charset="0"/>
                      </a:rPr>
                      <m:t>=−</m:t>
                    </m:r>
                    <m:d>
                      <m:dPr>
                        <m:ctrlPr>
                          <a:rPr lang="en-US" sz="1200" b="0" i="1" smtClean="0">
                            <a:solidFill>
                              <a:srgbClr val="000000"/>
                            </a:solidFill>
                            <a:latin typeface="Cambria Math" panose="02040503050406030204" pitchFamily="18" charset="0"/>
                          </a:rPr>
                        </m:ctrlPr>
                      </m:dPr>
                      <m:e>
                        <m:f>
                          <m:fPr>
                            <m:ctrlPr>
                              <a:rPr lang="en-US" sz="1200" b="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14</m:t>
                            </m:r>
                          </m:num>
                          <m:den>
                            <m:r>
                              <a:rPr lang="en-US" sz="1200" b="0" i="1" smtClean="0">
                                <a:solidFill>
                                  <a:srgbClr val="000000"/>
                                </a:solidFill>
                                <a:latin typeface="Cambria Math" panose="02040503050406030204" pitchFamily="18" charset="0"/>
                              </a:rPr>
                              <m:t>30</m:t>
                            </m:r>
                          </m:den>
                        </m:f>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𝑙𝑜𝑔</m:t>
                            </m:r>
                          </m:e>
                          <m:sub>
                            <m:r>
                              <a:rPr lang="en-US" sz="1200" b="0" i="1" smtClean="0">
                                <a:solidFill>
                                  <a:srgbClr val="000000"/>
                                </a:solidFill>
                                <a:latin typeface="Cambria Math" panose="02040503050406030204" pitchFamily="18" charset="0"/>
                              </a:rPr>
                              <m:t>2</m:t>
                            </m:r>
                          </m:sub>
                        </m:sSub>
                        <m:f>
                          <m:fPr>
                            <m:ctrlPr>
                              <a:rPr lang="en-US" sz="1200" b="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14</m:t>
                            </m:r>
                          </m:num>
                          <m:den>
                            <m:r>
                              <a:rPr lang="en-US" sz="1200" b="0" i="1" smtClean="0">
                                <a:solidFill>
                                  <a:srgbClr val="000000"/>
                                </a:solidFill>
                                <a:latin typeface="Cambria Math" panose="02040503050406030204" pitchFamily="18" charset="0"/>
                              </a:rPr>
                              <m:t>30</m:t>
                            </m:r>
                          </m:den>
                        </m:f>
                      </m:e>
                    </m:d>
                  </m:oMath>
                </a14:m>
                <a:r>
                  <a:rPr lang="en-US" sz="1200" dirty="0">
                    <a:solidFill>
                      <a:srgbClr val="000000"/>
                    </a:solidFill>
                  </a:rPr>
                  <a:t> </a:t>
                </a:r>
                <a14:m>
                  <m:oMath xmlns:m="http://schemas.openxmlformats.org/officeDocument/2006/math">
                    <m:r>
                      <a:rPr lang="en-US" sz="1200" i="1">
                        <a:solidFill>
                          <a:srgbClr val="000000"/>
                        </a:solidFill>
                        <a:latin typeface="Cambria Math" panose="02040503050406030204" pitchFamily="18" charset="0"/>
                      </a:rPr>
                      <m:t>−</m:t>
                    </m:r>
                    <m:d>
                      <m:dPr>
                        <m:ctrlPr>
                          <a:rPr lang="en-US" sz="1200" i="1">
                            <a:solidFill>
                              <a:srgbClr val="000000"/>
                            </a:solidFill>
                            <a:latin typeface="Cambria Math" panose="02040503050406030204" pitchFamily="18" charset="0"/>
                          </a:rPr>
                        </m:ctrlPr>
                      </m:dPr>
                      <m:e>
                        <m:f>
                          <m:fPr>
                            <m:ctrlPr>
                              <a:rPr lang="en-US" sz="1200" i="1">
                                <a:solidFill>
                                  <a:srgbClr val="000000"/>
                                </a:solidFill>
                                <a:latin typeface="Cambria Math" panose="02040503050406030204" pitchFamily="18" charset="0"/>
                              </a:rPr>
                            </m:ctrlPr>
                          </m:fPr>
                          <m:num>
                            <m:r>
                              <a:rPr lang="en-US" sz="1200" i="1">
                                <a:solidFill>
                                  <a:srgbClr val="000000"/>
                                </a:solidFill>
                                <a:latin typeface="Cambria Math" panose="02040503050406030204" pitchFamily="18" charset="0"/>
                              </a:rPr>
                              <m:t>1</m:t>
                            </m:r>
                            <m:r>
                              <a:rPr lang="en-US" sz="1200" b="0" i="1" smtClean="0">
                                <a:solidFill>
                                  <a:srgbClr val="000000"/>
                                </a:solidFill>
                                <a:latin typeface="Cambria Math" panose="02040503050406030204" pitchFamily="18" charset="0"/>
                              </a:rPr>
                              <m:t>6</m:t>
                            </m:r>
                          </m:num>
                          <m:den>
                            <m:r>
                              <a:rPr lang="en-US" sz="1200" i="1">
                                <a:solidFill>
                                  <a:srgbClr val="000000"/>
                                </a:solidFill>
                                <a:latin typeface="Cambria Math" panose="02040503050406030204" pitchFamily="18" charset="0"/>
                              </a:rPr>
                              <m:t>30</m:t>
                            </m:r>
                          </m:den>
                        </m:f>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𝑙𝑜𝑔</m:t>
                            </m:r>
                          </m:e>
                          <m:sub>
                            <m:r>
                              <a:rPr lang="en-US" sz="1200" i="1">
                                <a:solidFill>
                                  <a:srgbClr val="000000"/>
                                </a:solidFill>
                                <a:latin typeface="Cambria Math" panose="02040503050406030204" pitchFamily="18" charset="0"/>
                              </a:rPr>
                              <m:t>2</m:t>
                            </m:r>
                          </m:sub>
                        </m:sSub>
                        <m:f>
                          <m:fPr>
                            <m:ctrlPr>
                              <a:rPr lang="en-US" sz="1200" i="1">
                                <a:solidFill>
                                  <a:srgbClr val="000000"/>
                                </a:solidFill>
                                <a:latin typeface="Cambria Math" panose="02040503050406030204" pitchFamily="18" charset="0"/>
                              </a:rPr>
                            </m:ctrlPr>
                          </m:fPr>
                          <m:num>
                            <m:r>
                              <a:rPr lang="en-US" sz="1200" i="1">
                                <a:solidFill>
                                  <a:srgbClr val="000000"/>
                                </a:solidFill>
                                <a:latin typeface="Cambria Math" panose="02040503050406030204" pitchFamily="18" charset="0"/>
                              </a:rPr>
                              <m:t>1</m:t>
                            </m:r>
                            <m:r>
                              <a:rPr lang="en-US" sz="1200" b="0" i="1" smtClean="0">
                                <a:solidFill>
                                  <a:srgbClr val="000000"/>
                                </a:solidFill>
                                <a:latin typeface="Cambria Math" panose="02040503050406030204" pitchFamily="18" charset="0"/>
                              </a:rPr>
                              <m:t>6</m:t>
                            </m:r>
                          </m:num>
                          <m:den>
                            <m:r>
                              <a:rPr lang="en-US" sz="1200" i="1">
                                <a:solidFill>
                                  <a:srgbClr val="000000"/>
                                </a:solidFill>
                                <a:latin typeface="Cambria Math" panose="02040503050406030204" pitchFamily="18" charset="0"/>
                              </a:rPr>
                              <m:t>30</m:t>
                            </m:r>
                          </m:den>
                        </m:f>
                      </m:e>
                    </m:d>
                    <m:r>
                      <a:rPr lang="en-US" sz="1200" b="0" i="0" smtClean="0">
                        <a:solidFill>
                          <a:srgbClr val="000000"/>
                        </a:solidFill>
                        <a:latin typeface="Cambria Math" panose="02040503050406030204" pitchFamily="18" charset="0"/>
                      </a:rPr>
                      <m:t>=0.996</m:t>
                    </m:r>
                  </m:oMath>
                </a14:m>
                <a:endParaRPr lang="en-US" sz="1200" dirty="0">
                  <a:solidFill>
                    <a:srgbClr val="000000"/>
                  </a:solidFill>
                  <a:latin typeface="Helvetica" pitchFamily="2" charset="0"/>
                </a:endParaRPr>
              </a:p>
            </p:txBody>
          </p:sp>
        </mc:Choice>
        <mc:Fallback xmlns="">
          <p:sp>
            <p:nvSpPr>
              <p:cNvPr id="5" name="TextBox 4">
                <a:extLst>
                  <a:ext uri="{FF2B5EF4-FFF2-40B4-BE49-F238E27FC236}">
                    <a16:creationId xmlns:a16="http://schemas.microsoft.com/office/drawing/2014/main" id="{ECCB2B72-994D-164D-A53D-AAF532187472}"/>
                  </a:ext>
                </a:extLst>
              </p:cNvPr>
              <p:cNvSpPr txBox="1">
                <a:spLocks noRot="1" noChangeAspect="1" noMove="1" noResize="1" noEditPoints="1" noAdjustHandles="1" noChangeArrowheads="1" noChangeShapeType="1" noTextEdit="1"/>
              </p:cNvSpPr>
              <p:nvPr/>
            </p:nvSpPr>
            <p:spPr>
              <a:xfrm>
                <a:off x="0" y="3338480"/>
                <a:ext cx="3964962" cy="472437"/>
              </a:xfrm>
              <a:prstGeom prst="rect">
                <a:avLst/>
              </a:prstGeom>
              <a:blipFill>
                <a:blip r:embed="rId2"/>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22ECCA12-27C4-9448-84DB-E8A315FEE3D0}"/>
              </a:ext>
            </a:extLst>
          </p:cNvPr>
          <p:cNvPicPr>
            <a:picLocks noChangeAspect="1"/>
          </p:cNvPicPr>
          <p:nvPr/>
        </p:nvPicPr>
        <p:blipFill>
          <a:blip r:embed="rId3"/>
          <a:stretch>
            <a:fillRect/>
          </a:stretch>
        </p:blipFill>
        <p:spPr>
          <a:xfrm>
            <a:off x="1795697" y="567778"/>
            <a:ext cx="3124200" cy="34290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A28BCC-8E58-6E43-944B-D28A16A903C5}"/>
                  </a:ext>
                </a:extLst>
              </p:cNvPr>
              <p:cNvSpPr txBox="1"/>
              <p:nvPr/>
            </p:nvSpPr>
            <p:spPr>
              <a:xfrm>
                <a:off x="4919897" y="788066"/>
                <a:ext cx="3964962" cy="481607"/>
              </a:xfrm>
              <a:prstGeom prst="rect">
                <a:avLst/>
              </a:prstGeom>
              <a:noFill/>
            </p:spPr>
            <p:txBody>
              <a:bodyPr wrap="square" rtlCol="0" anchor="ctr">
                <a:spAutoFit/>
              </a:bodyPr>
              <a:lstStyle/>
              <a:p>
                <a:pPr algn="ctr">
                  <a:lnSpc>
                    <a:spcPct val="150000"/>
                  </a:lnSpc>
                </a:pPr>
                <a14:m>
                  <m:oMath xmlns:m="http://schemas.openxmlformats.org/officeDocument/2006/math">
                    <m:r>
                      <a:rPr lang="en-US" sz="1200" b="0" i="1" smtClean="0">
                        <a:solidFill>
                          <a:srgbClr val="000000"/>
                        </a:solidFill>
                        <a:latin typeface="Cambria Math" panose="02040503050406030204" pitchFamily="18" charset="0"/>
                      </a:rPr>
                      <m:t>𝑖𝑚𝑝𝑢𝑟𝑖𝑡𝑦</m:t>
                    </m:r>
                    <m:r>
                      <a:rPr lang="en-US" sz="1200" b="0" i="1" smtClean="0">
                        <a:solidFill>
                          <a:srgbClr val="000000"/>
                        </a:solidFill>
                        <a:latin typeface="Cambria Math" panose="02040503050406030204" pitchFamily="18" charset="0"/>
                      </a:rPr>
                      <m:t>=−</m:t>
                    </m:r>
                    <m:d>
                      <m:dPr>
                        <m:ctrlPr>
                          <a:rPr lang="en-US" sz="1200" b="0" i="1" smtClean="0">
                            <a:solidFill>
                              <a:srgbClr val="000000"/>
                            </a:solidFill>
                            <a:latin typeface="Cambria Math" panose="02040503050406030204" pitchFamily="18" charset="0"/>
                          </a:rPr>
                        </m:ctrlPr>
                      </m:dPr>
                      <m:e>
                        <m:f>
                          <m:fPr>
                            <m:ctrlPr>
                              <a:rPr lang="en-US" sz="1200" b="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13</m:t>
                            </m:r>
                          </m:num>
                          <m:den>
                            <m:r>
                              <a:rPr lang="en-US" sz="1200" b="0" i="1" smtClean="0">
                                <a:solidFill>
                                  <a:srgbClr val="000000"/>
                                </a:solidFill>
                                <a:latin typeface="Cambria Math" panose="02040503050406030204" pitchFamily="18" charset="0"/>
                              </a:rPr>
                              <m:t>17</m:t>
                            </m:r>
                          </m:den>
                        </m:f>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𝑙𝑜𝑔</m:t>
                            </m:r>
                          </m:e>
                          <m:sub>
                            <m:r>
                              <a:rPr lang="en-US" sz="1200" b="0" i="1" smtClean="0">
                                <a:solidFill>
                                  <a:srgbClr val="000000"/>
                                </a:solidFill>
                                <a:latin typeface="Cambria Math" panose="02040503050406030204" pitchFamily="18" charset="0"/>
                              </a:rPr>
                              <m:t>2</m:t>
                            </m:r>
                          </m:sub>
                        </m:sSub>
                        <m:f>
                          <m:fPr>
                            <m:ctrlPr>
                              <a:rPr lang="en-US" sz="1200" b="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13</m:t>
                            </m:r>
                          </m:num>
                          <m:den>
                            <m:r>
                              <a:rPr lang="en-US" sz="1200" b="0" i="1" smtClean="0">
                                <a:solidFill>
                                  <a:srgbClr val="000000"/>
                                </a:solidFill>
                                <a:latin typeface="Cambria Math" panose="02040503050406030204" pitchFamily="18" charset="0"/>
                              </a:rPr>
                              <m:t>17</m:t>
                            </m:r>
                          </m:den>
                        </m:f>
                      </m:e>
                    </m:d>
                  </m:oMath>
                </a14:m>
                <a:r>
                  <a:rPr lang="en-US" sz="1200" dirty="0">
                    <a:solidFill>
                      <a:srgbClr val="000000"/>
                    </a:solidFill>
                  </a:rPr>
                  <a:t> </a:t>
                </a:r>
                <a14:m>
                  <m:oMath xmlns:m="http://schemas.openxmlformats.org/officeDocument/2006/math">
                    <m:r>
                      <a:rPr lang="en-US" sz="1200" i="1">
                        <a:solidFill>
                          <a:srgbClr val="000000"/>
                        </a:solidFill>
                        <a:latin typeface="Cambria Math" panose="02040503050406030204" pitchFamily="18" charset="0"/>
                      </a:rPr>
                      <m:t>−</m:t>
                    </m:r>
                    <m:d>
                      <m:dPr>
                        <m:ctrlPr>
                          <a:rPr lang="en-US" sz="1200" i="1">
                            <a:solidFill>
                              <a:srgbClr val="000000"/>
                            </a:solidFill>
                            <a:latin typeface="Cambria Math" panose="02040503050406030204" pitchFamily="18" charset="0"/>
                          </a:rPr>
                        </m:ctrlPr>
                      </m:dPr>
                      <m:e>
                        <m:f>
                          <m:fPr>
                            <m:ctrlPr>
                              <a:rPr lang="en-US" sz="1200" i="1">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4</m:t>
                            </m:r>
                          </m:num>
                          <m:den>
                            <m:r>
                              <a:rPr lang="en-US" sz="1200" b="0" i="1" smtClean="0">
                                <a:solidFill>
                                  <a:srgbClr val="000000"/>
                                </a:solidFill>
                                <a:latin typeface="Cambria Math" panose="02040503050406030204" pitchFamily="18" charset="0"/>
                              </a:rPr>
                              <m:t>17</m:t>
                            </m:r>
                          </m:den>
                        </m:f>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𝑙𝑜𝑔</m:t>
                            </m:r>
                          </m:e>
                          <m:sub>
                            <m:r>
                              <a:rPr lang="en-US" sz="1200" i="1">
                                <a:solidFill>
                                  <a:srgbClr val="000000"/>
                                </a:solidFill>
                                <a:latin typeface="Cambria Math" panose="02040503050406030204" pitchFamily="18" charset="0"/>
                              </a:rPr>
                              <m:t>2</m:t>
                            </m:r>
                          </m:sub>
                        </m:sSub>
                        <m:f>
                          <m:fPr>
                            <m:ctrlPr>
                              <a:rPr lang="en-US" sz="1200" i="1">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4</m:t>
                            </m:r>
                          </m:num>
                          <m:den>
                            <m:r>
                              <a:rPr lang="en-US" sz="1200" b="0" i="1" smtClean="0">
                                <a:solidFill>
                                  <a:srgbClr val="000000"/>
                                </a:solidFill>
                                <a:latin typeface="Cambria Math" panose="02040503050406030204" pitchFamily="18" charset="0"/>
                              </a:rPr>
                              <m:t>17</m:t>
                            </m:r>
                          </m:den>
                        </m:f>
                      </m:e>
                    </m:d>
                    <m:r>
                      <a:rPr lang="en-US" sz="1200" b="0" i="0" smtClean="0">
                        <a:solidFill>
                          <a:srgbClr val="000000"/>
                        </a:solidFill>
                        <a:latin typeface="Cambria Math" panose="02040503050406030204" pitchFamily="18" charset="0"/>
                      </a:rPr>
                      <m:t>=0.787</m:t>
                    </m:r>
                  </m:oMath>
                </a14:m>
                <a:endParaRPr lang="en-US" sz="1200" dirty="0">
                  <a:solidFill>
                    <a:srgbClr val="000000"/>
                  </a:solidFill>
                  <a:latin typeface="Helvetica" pitchFamily="2" charset="0"/>
                </a:endParaRPr>
              </a:p>
            </p:txBody>
          </p:sp>
        </mc:Choice>
        <mc:Fallback xmlns="">
          <p:sp>
            <p:nvSpPr>
              <p:cNvPr id="11" name="TextBox 10">
                <a:extLst>
                  <a:ext uri="{FF2B5EF4-FFF2-40B4-BE49-F238E27FC236}">
                    <a16:creationId xmlns:a16="http://schemas.microsoft.com/office/drawing/2014/main" id="{00A28BCC-8E58-6E43-944B-D28A16A903C5}"/>
                  </a:ext>
                </a:extLst>
              </p:cNvPr>
              <p:cNvSpPr txBox="1">
                <a:spLocks noRot="1" noChangeAspect="1" noMove="1" noResize="1" noEditPoints="1" noAdjustHandles="1" noChangeArrowheads="1" noChangeShapeType="1" noTextEdit="1"/>
              </p:cNvSpPr>
              <p:nvPr/>
            </p:nvSpPr>
            <p:spPr>
              <a:xfrm>
                <a:off x="4919897" y="788066"/>
                <a:ext cx="3964962" cy="48160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A71659-6452-6947-B0F9-5FE45B4EE5DC}"/>
                  </a:ext>
                </a:extLst>
              </p:cNvPr>
              <p:cNvSpPr txBox="1"/>
              <p:nvPr/>
            </p:nvSpPr>
            <p:spPr>
              <a:xfrm>
                <a:off x="4919897" y="2979128"/>
                <a:ext cx="3964962" cy="481607"/>
              </a:xfrm>
              <a:prstGeom prst="rect">
                <a:avLst/>
              </a:prstGeom>
              <a:noFill/>
            </p:spPr>
            <p:txBody>
              <a:bodyPr wrap="square" rtlCol="0" anchor="ctr">
                <a:spAutoFit/>
              </a:bodyPr>
              <a:lstStyle/>
              <a:p>
                <a:pPr algn="ctr">
                  <a:lnSpc>
                    <a:spcPct val="150000"/>
                  </a:lnSpc>
                </a:pPr>
                <a14:m>
                  <m:oMath xmlns:m="http://schemas.openxmlformats.org/officeDocument/2006/math">
                    <m:r>
                      <a:rPr lang="en-US" sz="1200" b="0" i="1" smtClean="0">
                        <a:solidFill>
                          <a:srgbClr val="000000"/>
                        </a:solidFill>
                        <a:latin typeface="Cambria Math" panose="02040503050406030204" pitchFamily="18" charset="0"/>
                      </a:rPr>
                      <m:t>𝑖𝑚𝑝𝑢𝑟𝑖𝑡𝑦</m:t>
                    </m:r>
                    <m:r>
                      <a:rPr lang="en-US" sz="1200" b="0" i="1" smtClean="0">
                        <a:solidFill>
                          <a:srgbClr val="000000"/>
                        </a:solidFill>
                        <a:latin typeface="Cambria Math" panose="02040503050406030204" pitchFamily="18" charset="0"/>
                      </a:rPr>
                      <m:t>=−</m:t>
                    </m:r>
                    <m:d>
                      <m:dPr>
                        <m:ctrlPr>
                          <a:rPr lang="en-US" sz="1200" b="0" i="1" smtClean="0">
                            <a:solidFill>
                              <a:srgbClr val="000000"/>
                            </a:solidFill>
                            <a:latin typeface="Cambria Math" panose="02040503050406030204" pitchFamily="18" charset="0"/>
                          </a:rPr>
                        </m:ctrlPr>
                      </m:dPr>
                      <m:e>
                        <m:f>
                          <m:fPr>
                            <m:ctrlPr>
                              <a:rPr lang="en-US" sz="1200" b="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m:t>
                            </m:r>
                          </m:num>
                          <m:den>
                            <m:r>
                              <a:rPr lang="en-US" sz="1200" b="0" i="1" smtClean="0">
                                <a:solidFill>
                                  <a:srgbClr val="000000"/>
                                </a:solidFill>
                                <a:latin typeface="Cambria Math" panose="02040503050406030204" pitchFamily="18" charset="0"/>
                              </a:rPr>
                              <m:t>13</m:t>
                            </m:r>
                          </m:den>
                        </m:f>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𝑙𝑜𝑔</m:t>
                            </m:r>
                          </m:e>
                          <m:sub>
                            <m:r>
                              <a:rPr lang="en-US" sz="1200" b="0" i="1" smtClean="0">
                                <a:solidFill>
                                  <a:srgbClr val="000000"/>
                                </a:solidFill>
                                <a:latin typeface="Cambria Math" panose="02040503050406030204" pitchFamily="18" charset="0"/>
                              </a:rPr>
                              <m:t>2</m:t>
                            </m:r>
                          </m:sub>
                        </m:sSub>
                        <m:f>
                          <m:fPr>
                            <m:ctrlPr>
                              <a:rPr lang="en-US" sz="1200" b="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m:t>
                            </m:r>
                          </m:num>
                          <m:den>
                            <m:r>
                              <a:rPr lang="en-US" sz="1200" b="0" i="1" smtClean="0">
                                <a:solidFill>
                                  <a:srgbClr val="000000"/>
                                </a:solidFill>
                                <a:latin typeface="Cambria Math" panose="02040503050406030204" pitchFamily="18" charset="0"/>
                              </a:rPr>
                              <m:t>13</m:t>
                            </m:r>
                          </m:den>
                        </m:f>
                      </m:e>
                    </m:d>
                  </m:oMath>
                </a14:m>
                <a:r>
                  <a:rPr lang="en-US" sz="1200" dirty="0">
                    <a:solidFill>
                      <a:srgbClr val="000000"/>
                    </a:solidFill>
                  </a:rPr>
                  <a:t> </a:t>
                </a:r>
                <a14:m>
                  <m:oMath xmlns:m="http://schemas.openxmlformats.org/officeDocument/2006/math">
                    <m:r>
                      <a:rPr lang="en-US" sz="1200" i="1">
                        <a:solidFill>
                          <a:srgbClr val="000000"/>
                        </a:solidFill>
                        <a:latin typeface="Cambria Math" panose="02040503050406030204" pitchFamily="18" charset="0"/>
                      </a:rPr>
                      <m:t>−</m:t>
                    </m:r>
                    <m:d>
                      <m:dPr>
                        <m:ctrlPr>
                          <a:rPr lang="en-US" sz="1200" i="1">
                            <a:solidFill>
                              <a:srgbClr val="000000"/>
                            </a:solidFill>
                            <a:latin typeface="Cambria Math" panose="02040503050406030204" pitchFamily="18" charset="0"/>
                          </a:rPr>
                        </m:ctrlPr>
                      </m:dPr>
                      <m:e>
                        <m:f>
                          <m:fPr>
                            <m:ctrlPr>
                              <a:rPr lang="en-US" sz="1200" i="1">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12</m:t>
                            </m:r>
                          </m:num>
                          <m:den>
                            <m:r>
                              <a:rPr lang="en-US" sz="1200" b="0" i="1" smtClean="0">
                                <a:solidFill>
                                  <a:srgbClr val="000000"/>
                                </a:solidFill>
                                <a:latin typeface="Cambria Math" panose="02040503050406030204" pitchFamily="18" charset="0"/>
                              </a:rPr>
                              <m:t>13</m:t>
                            </m:r>
                          </m:den>
                        </m:f>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𝑙𝑜𝑔</m:t>
                            </m:r>
                          </m:e>
                          <m:sub>
                            <m:r>
                              <a:rPr lang="en-US" sz="1200" i="1">
                                <a:solidFill>
                                  <a:srgbClr val="000000"/>
                                </a:solidFill>
                                <a:latin typeface="Cambria Math" panose="02040503050406030204" pitchFamily="18" charset="0"/>
                              </a:rPr>
                              <m:t>2</m:t>
                            </m:r>
                          </m:sub>
                        </m:sSub>
                        <m:f>
                          <m:fPr>
                            <m:ctrlPr>
                              <a:rPr lang="en-US" sz="1200" i="1">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12</m:t>
                            </m:r>
                          </m:num>
                          <m:den>
                            <m:r>
                              <a:rPr lang="en-US" sz="1200" b="0" i="1" smtClean="0">
                                <a:solidFill>
                                  <a:srgbClr val="000000"/>
                                </a:solidFill>
                                <a:latin typeface="Cambria Math" panose="02040503050406030204" pitchFamily="18" charset="0"/>
                              </a:rPr>
                              <m:t>13</m:t>
                            </m:r>
                          </m:den>
                        </m:f>
                      </m:e>
                    </m:d>
                    <m:r>
                      <a:rPr lang="en-US" sz="1200" b="0" i="0" smtClean="0">
                        <a:solidFill>
                          <a:srgbClr val="000000"/>
                        </a:solidFill>
                        <a:latin typeface="Cambria Math" panose="02040503050406030204" pitchFamily="18" charset="0"/>
                      </a:rPr>
                      <m:t>=0.391</m:t>
                    </m:r>
                  </m:oMath>
                </a14:m>
                <a:endParaRPr lang="en-US" sz="1200" dirty="0">
                  <a:solidFill>
                    <a:srgbClr val="000000"/>
                  </a:solidFill>
                  <a:latin typeface="Helvetica" pitchFamily="2" charset="0"/>
                </a:endParaRPr>
              </a:p>
            </p:txBody>
          </p:sp>
        </mc:Choice>
        <mc:Fallback xmlns="">
          <p:sp>
            <p:nvSpPr>
              <p:cNvPr id="12" name="TextBox 11">
                <a:extLst>
                  <a:ext uri="{FF2B5EF4-FFF2-40B4-BE49-F238E27FC236}">
                    <a16:creationId xmlns:a16="http://schemas.microsoft.com/office/drawing/2014/main" id="{21A71659-6452-6947-B0F9-5FE45B4EE5DC}"/>
                  </a:ext>
                </a:extLst>
              </p:cNvPr>
              <p:cNvSpPr txBox="1">
                <a:spLocks noRot="1" noChangeAspect="1" noMove="1" noResize="1" noEditPoints="1" noAdjustHandles="1" noChangeArrowheads="1" noChangeShapeType="1" noTextEdit="1"/>
              </p:cNvSpPr>
              <p:nvPr/>
            </p:nvSpPr>
            <p:spPr>
              <a:xfrm>
                <a:off x="4919897" y="2979128"/>
                <a:ext cx="3964962" cy="481607"/>
              </a:xfrm>
              <a:prstGeom prst="rect">
                <a:avLst/>
              </a:prstGeom>
              <a:blipFill>
                <a:blip r:embed="rId5"/>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1F984F81-4C7C-4846-AC36-4707268286DC}"/>
              </a:ext>
            </a:extLst>
          </p:cNvPr>
          <p:cNvGrpSpPr/>
          <p:nvPr/>
        </p:nvGrpSpPr>
        <p:grpSpPr>
          <a:xfrm>
            <a:off x="4787949" y="3533918"/>
            <a:ext cx="4228858" cy="553998"/>
            <a:chOff x="4656000" y="4015366"/>
            <a:chExt cx="4228858" cy="553998"/>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04DCE4A-88B3-AE4E-8AC9-C70B06D98FA9}"/>
                    </a:ext>
                  </a:extLst>
                </p:cNvPr>
                <p:cNvSpPr txBox="1"/>
                <p:nvPr/>
              </p:nvSpPr>
              <p:spPr>
                <a:xfrm>
                  <a:off x="6041035" y="4019951"/>
                  <a:ext cx="2843823" cy="472437"/>
                </a:xfrm>
                <a:prstGeom prst="rect">
                  <a:avLst/>
                </a:prstGeom>
                <a:noFill/>
              </p:spPr>
              <p:txBody>
                <a:bodyPr wrap="square" rtlCol="0" anchor="ctr">
                  <a:spAutoFit/>
                </a:bodyPr>
                <a:lstStyle/>
                <a:p>
                  <a:pPr algn="ctr">
                    <a:lnSpc>
                      <a:spcPct val="150000"/>
                    </a:lnSpc>
                  </a:pPr>
                  <a14:m>
                    <m:oMath xmlns:m="http://schemas.openxmlformats.org/officeDocument/2006/math">
                      <m:r>
                        <a:rPr lang="en-US" sz="1200" b="0" i="1" smtClean="0">
                          <a:solidFill>
                            <a:srgbClr val="000000"/>
                          </a:solidFill>
                          <a:latin typeface="Cambria Math" panose="02040503050406030204" pitchFamily="18" charset="0"/>
                        </a:rPr>
                        <m:t>=−</m:t>
                      </m:r>
                      <m:d>
                        <m:dPr>
                          <m:ctrlPr>
                            <a:rPr lang="en-US" sz="1200" b="0" i="1" smtClean="0">
                              <a:solidFill>
                                <a:srgbClr val="000000"/>
                              </a:solidFill>
                              <a:latin typeface="Cambria Math" panose="02040503050406030204" pitchFamily="18" charset="0"/>
                            </a:rPr>
                          </m:ctrlPr>
                        </m:dPr>
                        <m:e>
                          <m:f>
                            <m:fPr>
                              <m:ctrlPr>
                                <a:rPr lang="en-US" sz="1200" b="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17</m:t>
                              </m:r>
                            </m:num>
                            <m:den>
                              <m:r>
                                <a:rPr lang="en-US" sz="1200" b="0" i="1" smtClean="0">
                                  <a:solidFill>
                                    <a:srgbClr val="000000"/>
                                  </a:solidFill>
                                  <a:latin typeface="Cambria Math" panose="02040503050406030204" pitchFamily="18" charset="0"/>
                                </a:rPr>
                                <m:t>30</m:t>
                              </m:r>
                            </m:den>
                          </m:f>
                          <m:r>
                            <a:rPr lang="en-US" sz="1200" b="0" i="1" smtClean="0">
                              <a:solidFill>
                                <a:srgbClr val="000000"/>
                              </a:solidFill>
                              <a:latin typeface="Cambria Math" panose="02040503050406030204" pitchFamily="18" charset="0"/>
                            </a:rPr>
                            <m:t>∗0.787</m:t>
                          </m:r>
                        </m:e>
                      </m:d>
                    </m:oMath>
                  </a14:m>
                  <a:r>
                    <a:rPr lang="en-US" sz="1200" dirty="0">
                      <a:solidFill>
                        <a:srgbClr val="000000"/>
                      </a:solidFill>
                    </a:rPr>
                    <a:t> </a:t>
                  </a:r>
                  <a14:m>
                    <m:oMath xmlns:m="http://schemas.openxmlformats.org/officeDocument/2006/math">
                      <m:r>
                        <a:rPr lang="en-US" sz="1200" i="1">
                          <a:solidFill>
                            <a:srgbClr val="000000"/>
                          </a:solidFill>
                          <a:latin typeface="Cambria Math" panose="02040503050406030204" pitchFamily="18" charset="0"/>
                        </a:rPr>
                        <m:t>−</m:t>
                      </m:r>
                      <m:d>
                        <m:dPr>
                          <m:ctrlPr>
                            <a:rPr lang="en-US" sz="1200" i="1">
                              <a:solidFill>
                                <a:srgbClr val="000000"/>
                              </a:solidFill>
                              <a:latin typeface="Cambria Math" panose="02040503050406030204" pitchFamily="18" charset="0"/>
                            </a:rPr>
                          </m:ctrlPr>
                        </m:dPr>
                        <m:e>
                          <m:f>
                            <m:fPr>
                              <m:ctrlPr>
                                <a:rPr lang="en-US" sz="1200" i="1">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13</m:t>
                              </m:r>
                            </m:num>
                            <m:den>
                              <m:r>
                                <a:rPr lang="en-US" sz="1200" b="0" i="1" smtClean="0">
                                  <a:solidFill>
                                    <a:srgbClr val="000000"/>
                                  </a:solidFill>
                                  <a:latin typeface="Cambria Math" panose="02040503050406030204" pitchFamily="18" charset="0"/>
                                </a:rPr>
                                <m:t>30</m:t>
                              </m:r>
                            </m:den>
                          </m:f>
                          <m:r>
                            <a:rPr lang="en-US" sz="1200" i="1">
                              <a:solidFill>
                                <a:srgbClr val="000000"/>
                              </a:solidFill>
                              <a:latin typeface="Cambria Math" panose="02040503050406030204" pitchFamily="18" charset="0"/>
                            </a:rPr>
                            <m:t>∗</m:t>
                          </m:r>
                          <m:r>
                            <a:rPr lang="en-US" sz="1200" i="1" smtClean="0">
                              <a:solidFill>
                                <a:srgbClr val="000000"/>
                              </a:solidFill>
                              <a:latin typeface="Cambria Math" panose="02040503050406030204" pitchFamily="18" charset="0"/>
                            </a:rPr>
                            <m:t>0</m:t>
                          </m:r>
                          <m:r>
                            <a:rPr lang="en-US" sz="1200" b="0" i="1" smtClean="0">
                              <a:solidFill>
                                <a:srgbClr val="000000"/>
                              </a:solidFill>
                              <a:latin typeface="Cambria Math" panose="02040503050406030204" pitchFamily="18" charset="0"/>
                            </a:rPr>
                            <m:t>.391</m:t>
                          </m:r>
                        </m:e>
                      </m:d>
                      <m:r>
                        <a:rPr lang="en-US" sz="1200" b="0" i="0" smtClean="0">
                          <a:solidFill>
                            <a:srgbClr val="000000"/>
                          </a:solidFill>
                          <a:latin typeface="Cambria Math" panose="02040503050406030204" pitchFamily="18" charset="0"/>
                        </a:rPr>
                        <m:t>=0.615</m:t>
                      </m:r>
                    </m:oMath>
                  </a14:m>
                  <a:endParaRPr lang="en-US" sz="1200" dirty="0">
                    <a:solidFill>
                      <a:srgbClr val="000000"/>
                    </a:solidFill>
                    <a:latin typeface="Helvetica" pitchFamily="2" charset="0"/>
                  </a:endParaRPr>
                </a:p>
              </p:txBody>
            </p:sp>
          </mc:Choice>
          <mc:Fallback xmlns="">
            <p:sp>
              <p:nvSpPr>
                <p:cNvPr id="13" name="TextBox 12">
                  <a:extLst>
                    <a:ext uri="{FF2B5EF4-FFF2-40B4-BE49-F238E27FC236}">
                      <a16:creationId xmlns:a16="http://schemas.microsoft.com/office/drawing/2014/main" id="{E04DCE4A-88B3-AE4E-8AC9-C70B06D98FA9}"/>
                    </a:ext>
                  </a:extLst>
                </p:cNvPr>
                <p:cNvSpPr txBox="1">
                  <a:spLocks noRot="1" noChangeAspect="1" noMove="1" noResize="1" noEditPoints="1" noAdjustHandles="1" noChangeArrowheads="1" noChangeShapeType="1" noTextEdit="1"/>
                </p:cNvSpPr>
                <p:nvPr/>
              </p:nvSpPr>
              <p:spPr>
                <a:xfrm>
                  <a:off x="6041035" y="4019951"/>
                  <a:ext cx="2843823" cy="472437"/>
                </a:xfrm>
                <a:prstGeom prst="rect">
                  <a:avLst/>
                </a:prstGeom>
                <a:blipFill>
                  <a:blip r:embed="rId6"/>
                  <a:stretch>
                    <a:fillRect/>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DD6153A-9B03-7B47-B3FD-B4D206CD8B0A}"/>
                </a:ext>
              </a:extLst>
            </p:cNvPr>
            <p:cNvGrpSpPr/>
            <p:nvPr/>
          </p:nvGrpSpPr>
          <p:grpSpPr>
            <a:xfrm>
              <a:off x="4656000" y="4015366"/>
              <a:ext cx="1583336" cy="553998"/>
              <a:chOff x="3693202" y="4528339"/>
              <a:chExt cx="1583336" cy="553998"/>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9313A5-68F8-6340-AFBA-488F6DAC27F9}"/>
                      </a:ext>
                    </a:extLst>
                  </p:cNvPr>
                  <p:cNvSpPr txBox="1"/>
                  <p:nvPr/>
                </p:nvSpPr>
                <p:spPr>
                  <a:xfrm>
                    <a:off x="3693202" y="4528339"/>
                    <a:ext cx="1583336" cy="369332"/>
                  </a:xfrm>
                  <a:prstGeom prst="rect">
                    <a:avLst/>
                  </a:prstGeom>
                  <a:noFill/>
                </p:spPr>
                <p:txBody>
                  <a:bodyPr wrap="square" rtlCol="0" anchor="ctr">
                    <a:spAutoFit/>
                  </a:bodyPr>
                  <a:lstStyle/>
                  <a:p>
                    <a:pPr algn="ctr">
                      <a:lnSpc>
                        <a:spcPct val="150000"/>
                      </a:lnSpc>
                    </a:pPr>
                    <a14:m>
                      <m:oMathPara xmlns:m="http://schemas.openxmlformats.org/officeDocument/2006/math">
                        <m:oMathParaPr>
                          <m:jc m:val="center"/>
                        </m:oMathParaPr>
                        <m:oMath xmlns:m="http://schemas.openxmlformats.org/officeDocument/2006/math">
                          <m:d>
                            <m:dPr>
                              <m:ctrlPr>
                                <a:rPr lang="en-US" sz="1200" b="0" i="1" smtClean="0">
                                  <a:solidFill>
                                    <a:srgbClr val="000000"/>
                                  </a:solidFill>
                                  <a:latin typeface="Cambria Math" panose="02040503050406030204" pitchFamily="18" charset="0"/>
                                </a:rPr>
                              </m:ctrlPr>
                            </m:dPr>
                            <m:e>
                              <m:r>
                                <a:rPr lang="en-US" sz="1200" b="0" i="1" smtClean="0">
                                  <a:solidFill>
                                    <a:srgbClr val="000000"/>
                                  </a:solidFill>
                                  <a:latin typeface="Cambria Math" panose="02040503050406030204" pitchFamily="18" charset="0"/>
                                </a:rPr>
                                <m:t>𝑤𝑒𝑖𝑔h𝑡𝑒𝑑</m:t>
                              </m:r>
                            </m:e>
                          </m:d>
                          <m:r>
                            <a:rPr lang="en-US" sz="1200" b="0" i="1" smtClean="0">
                              <a:solidFill>
                                <a:srgbClr val="000000"/>
                              </a:solidFill>
                              <a:latin typeface="Cambria Math" panose="02040503050406030204" pitchFamily="18" charset="0"/>
                            </a:rPr>
                            <m:t> </m:t>
                          </m:r>
                          <m:r>
                            <a:rPr lang="en-US" sz="1200" b="0" i="1" smtClean="0">
                              <a:solidFill>
                                <a:srgbClr val="000000"/>
                              </a:solidFill>
                              <a:latin typeface="Cambria Math" panose="02040503050406030204" pitchFamily="18" charset="0"/>
                            </a:rPr>
                            <m:t>𝑖𝑚𝑝𝑢𝑟𝑖𝑡𝑦</m:t>
                          </m:r>
                        </m:oMath>
                      </m:oMathPara>
                    </a14:m>
                    <a:endParaRPr lang="en-US" sz="1200" b="0" dirty="0">
                      <a:solidFill>
                        <a:srgbClr val="000000"/>
                      </a:solidFill>
                      <a:latin typeface="Helvetica" pitchFamily="2" charset="0"/>
                    </a:endParaRPr>
                  </a:p>
                </p:txBody>
              </p:sp>
            </mc:Choice>
            <mc:Fallback xmlns="">
              <p:sp>
                <p:nvSpPr>
                  <p:cNvPr id="14" name="TextBox 13">
                    <a:extLst>
                      <a:ext uri="{FF2B5EF4-FFF2-40B4-BE49-F238E27FC236}">
                        <a16:creationId xmlns:a16="http://schemas.microsoft.com/office/drawing/2014/main" id="{1F9313A5-68F8-6340-AFBA-488F6DAC27F9}"/>
                      </a:ext>
                    </a:extLst>
                  </p:cNvPr>
                  <p:cNvSpPr txBox="1">
                    <a:spLocks noRot="1" noChangeAspect="1" noMove="1" noResize="1" noEditPoints="1" noAdjustHandles="1" noChangeArrowheads="1" noChangeShapeType="1" noTextEdit="1"/>
                  </p:cNvSpPr>
                  <p:nvPr/>
                </p:nvSpPr>
                <p:spPr>
                  <a:xfrm>
                    <a:off x="3693202" y="4528339"/>
                    <a:ext cx="158333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E69B67-5004-9B4E-9C31-C147F01EDD96}"/>
                      </a:ext>
                    </a:extLst>
                  </p:cNvPr>
                  <p:cNvSpPr txBox="1"/>
                  <p:nvPr/>
                </p:nvSpPr>
                <p:spPr>
                  <a:xfrm>
                    <a:off x="4031730" y="4713005"/>
                    <a:ext cx="906280" cy="369332"/>
                  </a:xfrm>
                  <a:prstGeom prst="rect">
                    <a:avLst/>
                  </a:prstGeom>
                  <a:noFill/>
                </p:spPr>
                <p:txBody>
                  <a:bodyPr wrap="square" rtlCol="0" anchor="ctr">
                    <a:spAutoFit/>
                  </a:bodyPr>
                  <a:lstStyle/>
                  <a:p>
                    <a:pPr algn="ctr">
                      <a:lnSpc>
                        <a:spcPct val="150000"/>
                      </a:lnSpc>
                    </a:pPr>
                    <a14:m>
                      <m:oMathPara xmlns:m="http://schemas.openxmlformats.org/officeDocument/2006/math">
                        <m:oMathParaPr>
                          <m:jc m:val="center"/>
                        </m:oMathParaPr>
                        <m:oMath xmlns:m="http://schemas.openxmlformats.org/officeDocument/2006/math">
                          <m:r>
                            <a:rPr lang="en-US" sz="1200" b="0" i="1" smtClean="0">
                              <a:solidFill>
                                <a:srgbClr val="000000"/>
                              </a:solidFill>
                              <a:latin typeface="Cambria Math" panose="02040503050406030204" pitchFamily="18" charset="0"/>
                            </a:rPr>
                            <m:t>𝑜𝑓</m:t>
                          </m:r>
                          <m:r>
                            <a:rPr lang="en-US" sz="1200" b="0" i="1" smtClean="0">
                              <a:solidFill>
                                <a:srgbClr val="000000"/>
                              </a:solidFill>
                              <a:latin typeface="Cambria Math" panose="02040503050406030204" pitchFamily="18" charset="0"/>
                            </a:rPr>
                            <m:t> </m:t>
                          </m:r>
                          <m:r>
                            <a:rPr lang="en-US" sz="1200" b="0" i="1" smtClean="0">
                              <a:solidFill>
                                <a:srgbClr val="000000"/>
                              </a:solidFill>
                              <a:latin typeface="Cambria Math" panose="02040503050406030204" pitchFamily="18" charset="0"/>
                            </a:rPr>
                            <m:t>𝑐h𝑖𝑙𝑑𝑟𝑒𝑛</m:t>
                          </m:r>
                        </m:oMath>
                      </m:oMathPara>
                    </a14:m>
                    <a:endParaRPr lang="en-US" sz="1200" b="0" dirty="0">
                      <a:solidFill>
                        <a:srgbClr val="000000"/>
                      </a:solidFill>
                      <a:latin typeface="Helvetica" pitchFamily="2" charset="0"/>
                    </a:endParaRPr>
                  </a:p>
                </p:txBody>
              </p:sp>
            </mc:Choice>
            <mc:Fallback xmlns="">
              <p:sp>
                <p:nvSpPr>
                  <p:cNvPr id="15" name="TextBox 14">
                    <a:extLst>
                      <a:ext uri="{FF2B5EF4-FFF2-40B4-BE49-F238E27FC236}">
                        <a16:creationId xmlns:a16="http://schemas.microsoft.com/office/drawing/2014/main" id="{FFE69B67-5004-9B4E-9C31-C147F01EDD96}"/>
                      </a:ext>
                    </a:extLst>
                  </p:cNvPr>
                  <p:cNvSpPr txBox="1">
                    <a:spLocks noRot="1" noChangeAspect="1" noMove="1" noResize="1" noEditPoints="1" noAdjustHandles="1" noChangeArrowheads="1" noChangeShapeType="1" noTextEdit="1"/>
                  </p:cNvSpPr>
                  <p:nvPr/>
                </p:nvSpPr>
                <p:spPr>
                  <a:xfrm>
                    <a:off x="4031730" y="4713005"/>
                    <a:ext cx="906280" cy="369332"/>
                  </a:xfrm>
                  <a:prstGeom prst="rect">
                    <a:avLst/>
                  </a:prstGeom>
                  <a:blipFill>
                    <a:blip r:embed="rId8"/>
                    <a:stretch>
                      <a:fillRect l="-2778"/>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3DB6B68-F9E3-824D-B886-4ABEFB690AEF}"/>
                  </a:ext>
                </a:extLst>
              </p:cNvPr>
              <p:cNvSpPr txBox="1"/>
              <p:nvPr/>
            </p:nvSpPr>
            <p:spPr>
              <a:xfrm>
                <a:off x="1161515" y="4379889"/>
                <a:ext cx="3964962" cy="369332"/>
              </a:xfrm>
              <a:prstGeom prst="rect">
                <a:avLst/>
              </a:prstGeom>
              <a:noFill/>
            </p:spPr>
            <p:txBody>
              <a:bodyPr wrap="square" rtlCol="0" anchor="ctr">
                <a:spAutoFit/>
              </a:bodyPr>
              <a:lstStyle/>
              <a:p>
                <a:pPr algn="ctr">
                  <a:lnSpc>
                    <a:spcPct val="150000"/>
                  </a:lnSpc>
                </a:pPr>
                <a14:m>
                  <m:oMathPara xmlns:m="http://schemas.openxmlformats.org/officeDocument/2006/math">
                    <m:oMathParaPr>
                      <m:jc m:val="center"/>
                    </m:oMathParaPr>
                    <m:oMath xmlns:m="http://schemas.openxmlformats.org/officeDocument/2006/math">
                      <m:r>
                        <a:rPr lang="en-US" sz="1200" b="0" i="1" smtClean="0">
                          <a:solidFill>
                            <a:srgbClr val="000000"/>
                          </a:solidFill>
                          <a:latin typeface="Cambria Math" panose="02040503050406030204" pitchFamily="18" charset="0"/>
                        </a:rPr>
                        <m:t>𝑖𝑛𝑓𝑜𝑟𝑚𝑎𝑡𝑖𝑜𝑛</m:t>
                      </m:r>
                      <m:r>
                        <a:rPr lang="en-US" sz="1200" b="0" i="1" smtClean="0">
                          <a:solidFill>
                            <a:srgbClr val="000000"/>
                          </a:solidFill>
                          <a:latin typeface="Cambria Math" panose="02040503050406030204" pitchFamily="18" charset="0"/>
                        </a:rPr>
                        <m:t> </m:t>
                      </m:r>
                      <m:r>
                        <a:rPr lang="en-US" sz="1200" b="0" i="1" smtClean="0">
                          <a:solidFill>
                            <a:srgbClr val="000000"/>
                          </a:solidFill>
                          <a:latin typeface="Cambria Math" panose="02040503050406030204" pitchFamily="18" charset="0"/>
                        </a:rPr>
                        <m:t>𝑔𝑎𝑖𝑛</m:t>
                      </m:r>
                      <m:r>
                        <a:rPr lang="en-US" sz="1200" b="0" i="1" smtClean="0">
                          <a:solidFill>
                            <a:srgbClr val="000000"/>
                          </a:solidFill>
                          <a:latin typeface="Cambria Math" panose="02040503050406030204" pitchFamily="18" charset="0"/>
                        </a:rPr>
                        <m:t>=</m:t>
                      </m:r>
                      <m:r>
                        <a:rPr lang="en-US" sz="1200" b="0" i="0" smtClean="0">
                          <a:solidFill>
                            <a:srgbClr val="000000"/>
                          </a:solidFill>
                          <a:latin typeface="Cambria Math" panose="02040503050406030204" pitchFamily="18" charset="0"/>
                        </a:rPr>
                        <m:t>0.996 −0.615=0.38</m:t>
                      </m:r>
                    </m:oMath>
                  </m:oMathPara>
                </a14:m>
                <a:endParaRPr lang="en-US" sz="1200" dirty="0">
                  <a:solidFill>
                    <a:srgbClr val="000000"/>
                  </a:solidFill>
                  <a:latin typeface="Helvetica" pitchFamily="2" charset="0"/>
                </a:endParaRPr>
              </a:p>
            </p:txBody>
          </p:sp>
        </mc:Choice>
        <mc:Fallback xmlns="">
          <p:sp>
            <p:nvSpPr>
              <p:cNvPr id="18" name="TextBox 17">
                <a:extLst>
                  <a:ext uri="{FF2B5EF4-FFF2-40B4-BE49-F238E27FC236}">
                    <a16:creationId xmlns:a16="http://schemas.microsoft.com/office/drawing/2014/main" id="{43DB6B68-F9E3-824D-B886-4ABEFB690AEF}"/>
                  </a:ext>
                </a:extLst>
              </p:cNvPr>
              <p:cNvSpPr txBox="1">
                <a:spLocks noRot="1" noChangeAspect="1" noMove="1" noResize="1" noEditPoints="1" noAdjustHandles="1" noChangeArrowheads="1" noChangeShapeType="1" noTextEdit="1"/>
              </p:cNvSpPr>
              <p:nvPr/>
            </p:nvSpPr>
            <p:spPr>
              <a:xfrm>
                <a:off x="1161515" y="4379889"/>
                <a:ext cx="3964962"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9078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So how do I build a Tree</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37916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Recursively partition your data (split your data) and find the maximum REDUCTION in entropy (information gain)</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Go through your features 1 by 1 and split them to find the max info gain</a:t>
            </a:r>
          </a:p>
          <a:p>
            <a:pPr marL="1028700" lvl="2" indent="-342900">
              <a:lnSpc>
                <a:spcPct val="150000"/>
              </a:lnSpc>
              <a:buFont typeface="Arial" panose="020B0604020202020204" pitchFamily="34" charset="0"/>
              <a:buChar char="•"/>
            </a:pPr>
            <a:r>
              <a:rPr lang="en-US" sz="1800" dirty="0">
                <a:solidFill>
                  <a:srgbClr val="000000"/>
                </a:solidFill>
                <a:latin typeface="Helvetica" pitchFamily="2" charset="0"/>
              </a:rPr>
              <a:t>The algorithm bins your data</a:t>
            </a:r>
          </a:p>
          <a:p>
            <a:pPr marL="1028700" lvl="2" indent="-342900">
              <a:lnSpc>
                <a:spcPct val="150000"/>
              </a:lnSpc>
              <a:buFont typeface="Arial" panose="020B0604020202020204" pitchFamily="34" charset="0"/>
              <a:buChar char="•"/>
            </a:pPr>
            <a:r>
              <a:rPr lang="en-US" sz="1800" dirty="0">
                <a:solidFill>
                  <a:srgbClr val="000000"/>
                </a:solidFill>
                <a:latin typeface="Helvetica" pitchFamily="2" charset="0"/>
              </a:rPr>
              <a:t>Calculates splits based on the bias; calculates info gain for each split</a:t>
            </a:r>
          </a:p>
          <a:p>
            <a:pPr marL="1028700" lvl="2" indent="-342900">
              <a:lnSpc>
                <a:spcPct val="150000"/>
              </a:lnSpc>
              <a:buFont typeface="Arial" panose="020B0604020202020204" pitchFamily="34" charset="0"/>
              <a:buChar char="•"/>
            </a:pPr>
            <a:r>
              <a:rPr lang="en-US" sz="1800" dirty="0">
                <a:solidFill>
                  <a:srgbClr val="000000"/>
                </a:solidFill>
                <a:latin typeface="Helvetica" pitchFamily="2" charset="0"/>
              </a:rPr>
              <a:t>Picks the split that lowers entropy most (</a:t>
            </a:r>
            <a:r>
              <a:rPr lang="en-US" sz="1800" i="1" dirty="0">
                <a:solidFill>
                  <a:srgbClr val="000000"/>
                </a:solidFill>
                <a:latin typeface="Helvetica" pitchFamily="2" charset="0"/>
              </a:rPr>
              <a:t>note: surrogacy</a:t>
            </a:r>
            <a:r>
              <a:rPr lang="en-US" sz="1800" dirty="0">
                <a:solidFill>
                  <a:srgbClr val="000000"/>
                </a:solidFill>
                <a:latin typeface="Helvetica" pitchFamily="2" charset="0"/>
              </a:rPr>
              <a:t>)</a:t>
            </a:r>
          </a:p>
          <a:p>
            <a:pPr marL="1028700" lvl="2" indent="-342900">
              <a:lnSpc>
                <a:spcPct val="150000"/>
              </a:lnSpc>
              <a:buFont typeface="Arial" panose="020B0604020202020204" pitchFamily="34" charset="0"/>
              <a:buChar char="•"/>
            </a:pPr>
            <a:r>
              <a:rPr lang="en-US" sz="1800" dirty="0">
                <a:solidFill>
                  <a:srgbClr val="000000"/>
                </a:solidFill>
                <a:latin typeface="Helvetica" pitchFamily="2" charset="0"/>
              </a:rPr>
              <a:t>To prevent overfitting, induce rules to govern split criterion</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Repeat this procedure until you can no longer increase the info gain by a fixed amount: the </a:t>
            </a:r>
            <a:r>
              <a:rPr lang="en-US" sz="1800" b="1" dirty="0">
                <a:solidFill>
                  <a:srgbClr val="000000"/>
                </a:solidFill>
                <a:latin typeface="Helvetica" pitchFamily="2" charset="0"/>
                <a:hlinkClick r:id="rId2"/>
              </a:rPr>
              <a:t>Complexity Parameter</a:t>
            </a:r>
            <a:r>
              <a:rPr lang="en-US" sz="1800" b="1" dirty="0">
                <a:solidFill>
                  <a:srgbClr val="000000"/>
                </a:solidFill>
                <a:latin typeface="Helvetica" pitchFamily="2" charset="0"/>
              </a:rPr>
              <a:t> </a:t>
            </a:r>
            <a:r>
              <a:rPr lang="en-US" sz="1800" dirty="0">
                <a:solidFill>
                  <a:srgbClr val="000000"/>
                </a:solidFill>
                <a:latin typeface="Helvetica" pitchFamily="2" charset="0"/>
              </a:rPr>
              <a:t>(</a:t>
            </a:r>
            <a:r>
              <a:rPr lang="en-US" sz="1800" i="1" dirty="0">
                <a:solidFill>
                  <a:srgbClr val="000000"/>
                </a:solidFill>
                <a:latin typeface="Helvetica" pitchFamily="2" charset="0"/>
              </a:rPr>
              <a:t>see page 24</a:t>
            </a:r>
            <a:r>
              <a:rPr lang="en-US" sz="1800" dirty="0">
                <a:solidFill>
                  <a:srgbClr val="000000"/>
                </a:solidFill>
                <a:latin typeface="Helvetica" pitchFamily="2" charset="0"/>
              </a:rPr>
              <a:t>)</a:t>
            </a:r>
          </a:p>
        </p:txBody>
      </p:sp>
    </p:spTree>
    <p:extLst>
      <p:ext uri="{BB962C8B-B14F-4D97-AF65-F5344CB8AC3E}">
        <p14:creationId xmlns:p14="http://schemas.microsoft.com/office/powerpoint/2010/main" val="3984228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But back in the good old days</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17141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Started with “Gini Impurity” (not the Gini coefficient; that is income inequality)</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CART uses Gini (same range 0 -&gt; good, 1 -&gt; bad)</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Most others use Entropy</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98% of the time you get the same model</a:t>
            </a:r>
          </a:p>
        </p:txBody>
      </p:sp>
      <p:grpSp>
        <p:nvGrpSpPr>
          <p:cNvPr id="6" name="Group 5">
            <a:extLst>
              <a:ext uri="{FF2B5EF4-FFF2-40B4-BE49-F238E27FC236}">
                <a16:creationId xmlns:a16="http://schemas.microsoft.com/office/drawing/2014/main" id="{0D792177-4859-E243-B8FB-5B7D76A5CA2F}"/>
              </a:ext>
            </a:extLst>
          </p:cNvPr>
          <p:cNvGrpSpPr/>
          <p:nvPr/>
        </p:nvGrpSpPr>
        <p:grpSpPr>
          <a:xfrm>
            <a:off x="2472267" y="2895224"/>
            <a:ext cx="3479800" cy="1710223"/>
            <a:chOff x="2472267" y="2895224"/>
            <a:chExt cx="3479800" cy="1710223"/>
          </a:xfrm>
        </p:grpSpPr>
        <p:pic>
          <p:nvPicPr>
            <p:cNvPr id="4" name="Picture 3">
              <a:extLst>
                <a:ext uri="{FF2B5EF4-FFF2-40B4-BE49-F238E27FC236}">
                  <a16:creationId xmlns:a16="http://schemas.microsoft.com/office/drawing/2014/main" id="{62FABD33-5798-8742-BC42-2CD42D84263F}"/>
                </a:ext>
              </a:extLst>
            </p:cNvPr>
            <p:cNvPicPr>
              <a:picLocks noChangeAspect="1"/>
            </p:cNvPicPr>
            <p:nvPr/>
          </p:nvPicPr>
          <p:blipFill>
            <a:blip r:embed="rId2"/>
            <a:stretch>
              <a:fillRect/>
            </a:stretch>
          </p:blipFill>
          <p:spPr>
            <a:xfrm>
              <a:off x="2472267" y="2959960"/>
              <a:ext cx="3479800" cy="1645487"/>
            </a:xfrm>
            <a:prstGeom prst="rect">
              <a:avLst/>
            </a:prstGeom>
          </p:spPr>
        </p:pic>
        <p:pic>
          <p:nvPicPr>
            <p:cNvPr id="5" name="Picture 4">
              <a:extLst>
                <a:ext uri="{FF2B5EF4-FFF2-40B4-BE49-F238E27FC236}">
                  <a16:creationId xmlns:a16="http://schemas.microsoft.com/office/drawing/2014/main" id="{9781CCEC-85E7-1D45-B21C-59527FBC128C}"/>
                </a:ext>
              </a:extLst>
            </p:cNvPr>
            <p:cNvPicPr>
              <a:picLocks noChangeAspect="1"/>
            </p:cNvPicPr>
            <p:nvPr/>
          </p:nvPicPr>
          <p:blipFill>
            <a:blip r:embed="rId3"/>
            <a:stretch>
              <a:fillRect/>
            </a:stretch>
          </p:blipFill>
          <p:spPr>
            <a:xfrm>
              <a:off x="2579168" y="2895224"/>
              <a:ext cx="1104900" cy="355600"/>
            </a:xfrm>
            <a:prstGeom prst="rect">
              <a:avLst/>
            </a:prstGeom>
          </p:spPr>
        </p:pic>
      </p:grpSp>
    </p:spTree>
    <p:extLst>
      <p:ext uri="{BB962C8B-B14F-4D97-AF65-F5344CB8AC3E}">
        <p14:creationId xmlns:p14="http://schemas.microsoft.com/office/powerpoint/2010/main" val="680568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Time to play with the Iris data</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25451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Get the Iris dataset</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Get the ’</a:t>
            </a:r>
            <a:r>
              <a:rPr lang="en-US" sz="1800" dirty="0" err="1">
                <a:solidFill>
                  <a:srgbClr val="000000"/>
                </a:solidFill>
                <a:latin typeface="Helvetica" pitchFamily="2" charset="0"/>
              </a:rPr>
              <a:t>rpart</a:t>
            </a:r>
            <a:r>
              <a:rPr lang="en-US" sz="1800" dirty="0">
                <a:solidFill>
                  <a:srgbClr val="000000"/>
                </a:solidFill>
                <a:latin typeface="Helvetica" pitchFamily="2" charset="0"/>
              </a:rPr>
              <a:t>’ package</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One parameter to tune – ‘</a:t>
            </a:r>
            <a:r>
              <a:rPr lang="en-US" sz="1800" dirty="0" err="1">
                <a:solidFill>
                  <a:srgbClr val="000000"/>
                </a:solidFill>
                <a:latin typeface="Helvetica" pitchFamily="2" charset="0"/>
              </a:rPr>
              <a:t>cp</a:t>
            </a:r>
            <a:r>
              <a:rPr lang="en-US" sz="1800" dirty="0">
                <a:solidFill>
                  <a:srgbClr val="000000"/>
                </a:solidFill>
                <a:latin typeface="Helvetica" pitchFamily="2" charset="0"/>
              </a:rPr>
              <a:t>’</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What is the relationship between </a:t>
            </a:r>
            <a:r>
              <a:rPr lang="en-US" sz="1800" dirty="0" err="1">
                <a:solidFill>
                  <a:srgbClr val="000000"/>
                </a:solidFill>
                <a:latin typeface="Helvetica" pitchFamily="2" charset="0"/>
              </a:rPr>
              <a:t>cp</a:t>
            </a:r>
            <a:r>
              <a:rPr lang="en-US" sz="1800" dirty="0">
                <a:solidFill>
                  <a:srgbClr val="000000"/>
                </a:solidFill>
                <a:latin typeface="Helvetica" pitchFamily="2" charset="0"/>
              </a:rPr>
              <a:t> and your tree size?</a:t>
            </a:r>
          </a:p>
          <a:p>
            <a:pPr marL="685800" lvl="1" indent="-342900">
              <a:lnSpc>
                <a:spcPct val="150000"/>
              </a:lnSpc>
              <a:buFont typeface="Arial" panose="020B0604020202020204" pitchFamily="34" charset="0"/>
              <a:buChar char="•"/>
            </a:pPr>
            <a:r>
              <a:rPr lang="en-US" sz="1800" dirty="0">
                <a:solidFill>
                  <a:srgbClr val="000000"/>
                </a:solidFill>
                <a:latin typeface="Helvetica" pitchFamily="2" charset="0"/>
              </a:rPr>
              <a:t>Does increasing </a:t>
            </a:r>
            <a:r>
              <a:rPr lang="en-US" sz="1800" dirty="0" err="1">
                <a:solidFill>
                  <a:srgbClr val="000000"/>
                </a:solidFill>
                <a:latin typeface="Helvetica" pitchFamily="2" charset="0"/>
              </a:rPr>
              <a:t>cp</a:t>
            </a:r>
            <a:r>
              <a:rPr lang="en-US" sz="1800" dirty="0">
                <a:solidFill>
                  <a:srgbClr val="000000"/>
                </a:solidFill>
                <a:latin typeface="Helvetica" pitchFamily="2" charset="0"/>
              </a:rPr>
              <a:t> give you MORE or FEWER branches?</a:t>
            </a:r>
          </a:p>
          <a:p>
            <a:pPr marL="342900" indent="-342900">
              <a:lnSpc>
                <a:spcPct val="150000"/>
              </a:lnSpc>
              <a:buFont typeface="Arial" panose="020B0604020202020204" pitchFamily="34" charset="0"/>
              <a:buChar char="•"/>
            </a:pPr>
            <a:r>
              <a:rPr lang="en-US" sz="1800" dirty="0">
                <a:solidFill>
                  <a:srgbClr val="000000"/>
                </a:solidFill>
                <a:latin typeface="Helvetica" pitchFamily="2" charset="0"/>
              </a:rPr>
              <a:t>Plot your trees</a:t>
            </a:r>
          </a:p>
        </p:txBody>
      </p:sp>
    </p:spTree>
    <p:extLst>
      <p:ext uri="{BB962C8B-B14F-4D97-AF65-F5344CB8AC3E}">
        <p14:creationId xmlns:p14="http://schemas.microsoft.com/office/powerpoint/2010/main" val="2413541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Review: (Cross) Validation</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278749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1800" dirty="0">
                <a:solidFill>
                  <a:srgbClr val="000000"/>
                </a:solidFill>
                <a:latin typeface="Helvetica" pitchFamily="2" charset="0"/>
              </a:rPr>
              <a:t>Split your data into 3-5 sets (more is fine, but takes time) or partitions</a:t>
            </a:r>
          </a:p>
          <a:p>
            <a:pPr marL="342900" indent="-342900">
              <a:lnSpc>
                <a:spcPct val="200000"/>
              </a:lnSpc>
              <a:buFont typeface="Arial" panose="020B0604020202020204" pitchFamily="34" charset="0"/>
              <a:buChar char="•"/>
            </a:pPr>
            <a:r>
              <a:rPr lang="en-US" sz="1800" dirty="0">
                <a:solidFill>
                  <a:srgbClr val="000000"/>
                </a:solidFill>
                <a:latin typeface="Helvetica" pitchFamily="2" charset="0"/>
              </a:rPr>
              <a:t>Set aside each set as a test data split, build model on the other sets.</a:t>
            </a:r>
          </a:p>
          <a:p>
            <a:pPr marL="685800" lvl="1" indent="-342900">
              <a:lnSpc>
                <a:spcPct val="200000"/>
              </a:lnSpc>
              <a:buFont typeface="Arial" panose="020B0604020202020204" pitchFamily="34" charset="0"/>
              <a:buChar char="•"/>
            </a:pPr>
            <a:r>
              <a:rPr lang="en-US" sz="1800" dirty="0">
                <a:solidFill>
                  <a:srgbClr val="000000"/>
                </a:solidFill>
                <a:latin typeface="Helvetica" pitchFamily="2" charset="0"/>
              </a:rPr>
              <a:t>Repeat for each step (in essence build your model 3-5 times)</a:t>
            </a:r>
          </a:p>
          <a:p>
            <a:pPr marL="685800" lvl="1" indent="-342900">
              <a:lnSpc>
                <a:spcPct val="200000"/>
              </a:lnSpc>
              <a:buFont typeface="Arial" panose="020B0604020202020204" pitchFamily="34" charset="0"/>
              <a:buChar char="•"/>
            </a:pPr>
            <a:r>
              <a:rPr lang="en-US" sz="1800" dirty="0">
                <a:solidFill>
                  <a:srgbClr val="000000"/>
                </a:solidFill>
                <a:latin typeface="Helvetica" pitchFamily="2" charset="0"/>
              </a:rPr>
              <a:t>Average your results</a:t>
            </a:r>
          </a:p>
          <a:p>
            <a:pPr marL="685800" lvl="1" indent="-342900">
              <a:lnSpc>
                <a:spcPct val="200000"/>
              </a:lnSpc>
              <a:buFont typeface="Arial" panose="020B0604020202020204" pitchFamily="34" charset="0"/>
              <a:buChar char="•"/>
            </a:pPr>
            <a:r>
              <a:rPr lang="en-US" sz="1800" dirty="0">
                <a:solidFill>
                  <a:srgbClr val="000000"/>
                </a:solidFill>
                <a:latin typeface="Helvetica" pitchFamily="2" charset="0"/>
              </a:rPr>
              <a:t>Prevents overfitting</a:t>
            </a:r>
          </a:p>
        </p:txBody>
      </p:sp>
    </p:spTree>
    <p:extLst>
      <p:ext uri="{BB962C8B-B14F-4D97-AF65-F5344CB8AC3E}">
        <p14:creationId xmlns:p14="http://schemas.microsoft.com/office/powerpoint/2010/main" val="3169399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Validation Caveats</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2862322"/>
          </a:xfrm>
          <a:prstGeom prst="rect">
            <a:avLst/>
          </a:prstGeom>
          <a:noFill/>
        </p:spPr>
        <p:txBody>
          <a:bodyPr wrap="square" rtlCol="0">
            <a:spAutoFit/>
          </a:bodyPr>
          <a:lstStyle/>
          <a:p>
            <a:pPr marL="342900" indent="-342900">
              <a:buFont typeface="Arial" panose="020B0604020202020204" pitchFamily="34" charset="0"/>
              <a:buChar char="•"/>
            </a:pPr>
            <a:r>
              <a:rPr lang="en-US" sz="1800" dirty="0">
                <a:solidFill>
                  <a:srgbClr val="000000"/>
                </a:solidFill>
                <a:latin typeface="Helvetica" pitchFamily="2" charset="0"/>
              </a:rPr>
              <a:t>Shuffle your data</a:t>
            </a:r>
          </a:p>
          <a:p>
            <a:pPr marL="342900" indent="-342900">
              <a:buFont typeface="Arial" panose="020B0604020202020204" pitchFamily="34" charset="0"/>
              <a:buChar char="•"/>
            </a:pPr>
            <a:r>
              <a:rPr lang="en-US" sz="1800" dirty="0">
                <a:solidFill>
                  <a:srgbClr val="000000"/>
                </a:solidFill>
                <a:latin typeface="Helvetica" pitchFamily="2" charset="0"/>
              </a:rPr>
              <a:t>Make your shuffle repeatable</a:t>
            </a:r>
          </a:p>
          <a:p>
            <a:pPr marL="685800" lvl="1" indent="-342900">
              <a:buFont typeface="Arial" panose="020B0604020202020204" pitchFamily="34" charset="0"/>
              <a:buChar char="•"/>
            </a:pPr>
            <a:r>
              <a:rPr lang="en-US" sz="1800" dirty="0">
                <a:solidFill>
                  <a:srgbClr val="000000"/>
                </a:solidFill>
                <a:latin typeface="Helvetica" pitchFamily="2" charset="0"/>
              </a:rPr>
              <a:t>Lol what?  Randomize your data but randomize it in the same way every time?</a:t>
            </a:r>
          </a:p>
          <a:p>
            <a:pPr marL="1028700" lvl="2" indent="-342900">
              <a:buFont typeface="Arial" panose="020B0604020202020204" pitchFamily="34" charset="0"/>
              <a:buChar char="•"/>
            </a:pPr>
            <a:r>
              <a:rPr lang="en-US" sz="1800" dirty="0">
                <a:solidFill>
                  <a:srgbClr val="000000"/>
                </a:solidFill>
                <a:latin typeface="Helvetica" pitchFamily="2" charset="0"/>
              </a:rPr>
              <a:t>Yes.  Allows your results to be duplicated by peers</a:t>
            </a:r>
          </a:p>
          <a:p>
            <a:pPr marL="1028700" lvl="2" indent="-342900">
              <a:buFont typeface="Arial" panose="020B0604020202020204" pitchFamily="34" charset="0"/>
              <a:buChar char="•"/>
            </a:pPr>
            <a:r>
              <a:rPr lang="en-US" sz="1800" dirty="0">
                <a:solidFill>
                  <a:srgbClr val="000000"/>
                </a:solidFill>
                <a:latin typeface="Helvetica" pitchFamily="2" charset="0"/>
              </a:rPr>
              <a:t>But prevents inducement of order/index based splits</a:t>
            </a:r>
          </a:p>
          <a:p>
            <a:pPr marL="1371600" lvl="3" indent="-342900">
              <a:buFont typeface="Arial" panose="020B0604020202020204" pitchFamily="34" charset="0"/>
              <a:buChar char="•"/>
            </a:pPr>
            <a:r>
              <a:rPr lang="en-US" sz="1800" dirty="0">
                <a:solidFill>
                  <a:srgbClr val="000000"/>
                </a:solidFill>
                <a:latin typeface="Helvetica" pitchFamily="2" charset="0"/>
              </a:rPr>
              <a:t>If you want an order/index based split, make it a feature.</a:t>
            </a:r>
          </a:p>
          <a:p>
            <a:pPr marL="342900" indent="-342900">
              <a:buFont typeface="Arial" panose="020B0604020202020204" pitchFamily="34" charset="0"/>
              <a:buChar char="•"/>
            </a:pPr>
            <a:r>
              <a:rPr lang="en-US" sz="1800" dirty="0">
                <a:solidFill>
                  <a:srgbClr val="000000"/>
                </a:solidFill>
                <a:latin typeface="Helvetica" pitchFamily="2" charset="0"/>
              </a:rPr>
              <a:t>Balance or weight your classes</a:t>
            </a:r>
          </a:p>
          <a:p>
            <a:pPr marL="685800" lvl="1" indent="-342900">
              <a:buFont typeface="Arial" panose="020B0604020202020204" pitchFamily="34" charset="0"/>
              <a:buChar char="•"/>
            </a:pPr>
            <a:r>
              <a:rPr lang="en-US" sz="1800" dirty="0">
                <a:solidFill>
                  <a:srgbClr val="000000"/>
                </a:solidFill>
                <a:latin typeface="Helvetica" pitchFamily="2" charset="0"/>
              </a:rPr>
              <a:t>Class imbalance becomes a problem around 10:1</a:t>
            </a:r>
          </a:p>
          <a:p>
            <a:pPr marL="685800" lvl="1" indent="-342900">
              <a:buFont typeface="Arial" panose="020B0604020202020204" pitchFamily="34" charset="0"/>
              <a:buChar char="•"/>
            </a:pPr>
            <a:r>
              <a:rPr lang="en-US" sz="1800" dirty="0">
                <a:solidFill>
                  <a:srgbClr val="000000"/>
                </a:solidFill>
                <a:latin typeface="Helvetica" pitchFamily="2" charset="0"/>
              </a:rPr>
              <a:t>“Stratified” k-fold</a:t>
            </a:r>
          </a:p>
        </p:txBody>
      </p:sp>
    </p:spTree>
    <p:extLst>
      <p:ext uri="{BB962C8B-B14F-4D97-AF65-F5344CB8AC3E}">
        <p14:creationId xmlns:p14="http://schemas.microsoft.com/office/powerpoint/2010/main" val="22635032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44FB-0879-4649-A2AD-9E8E41BA5758}"/>
              </a:ext>
            </a:extLst>
          </p:cNvPr>
          <p:cNvSpPr>
            <a:spLocks noGrp="1"/>
          </p:cNvSpPr>
          <p:nvPr>
            <p:ph type="title"/>
          </p:nvPr>
        </p:nvSpPr>
        <p:spPr/>
        <p:txBody>
          <a:bodyPr>
            <a:normAutofit/>
          </a:bodyPr>
          <a:lstStyle/>
          <a:p>
            <a:r>
              <a:rPr lang="en-US" sz="2400" dirty="0"/>
              <a:t>Sampling….oh, let’s count the ways.</a:t>
            </a:r>
          </a:p>
        </p:txBody>
      </p:sp>
      <p:pic>
        <p:nvPicPr>
          <p:cNvPr id="4" name="Picture 3">
            <a:extLst>
              <a:ext uri="{FF2B5EF4-FFF2-40B4-BE49-F238E27FC236}">
                <a16:creationId xmlns:a16="http://schemas.microsoft.com/office/drawing/2014/main" id="{55FFA214-C4F1-EC4C-B5D6-FEAC2B290C9A}"/>
              </a:ext>
            </a:extLst>
          </p:cNvPr>
          <p:cNvPicPr>
            <a:picLocks noChangeAspect="1"/>
          </p:cNvPicPr>
          <p:nvPr/>
        </p:nvPicPr>
        <p:blipFill>
          <a:blip r:embed="rId2"/>
          <a:stretch>
            <a:fillRect/>
          </a:stretch>
        </p:blipFill>
        <p:spPr>
          <a:xfrm>
            <a:off x="317901" y="1085817"/>
            <a:ext cx="8394141" cy="2717584"/>
          </a:xfrm>
          <a:prstGeom prst="rect">
            <a:avLst/>
          </a:prstGeom>
        </p:spPr>
      </p:pic>
      <p:sp>
        <p:nvSpPr>
          <p:cNvPr id="5" name="TextBox 4">
            <a:extLst>
              <a:ext uri="{FF2B5EF4-FFF2-40B4-BE49-F238E27FC236}">
                <a16:creationId xmlns:a16="http://schemas.microsoft.com/office/drawing/2014/main" id="{8D1EA3F7-88CF-884E-9F9F-3D2B70F830FE}"/>
              </a:ext>
            </a:extLst>
          </p:cNvPr>
          <p:cNvSpPr txBox="1"/>
          <p:nvPr/>
        </p:nvSpPr>
        <p:spPr>
          <a:xfrm>
            <a:off x="317901" y="4021403"/>
            <a:ext cx="8436485" cy="646331"/>
          </a:xfrm>
          <a:prstGeom prst="rect">
            <a:avLst/>
          </a:prstGeom>
          <a:noFill/>
        </p:spPr>
        <p:txBody>
          <a:bodyPr wrap="square" rtlCol="0">
            <a:spAutoFit/>
          </a:bodyPr>
          <a:lstStyle/>
          <a:p>
            <a:pPr marL="342900" indent="-342900">
              <a:buFont typeface="Arial" panose="020B0604020202020204" pitchFamily="34" charset="0"/>
              <a:buChar char="•"/>
            </a:pPr>
            <a:r>
              <a:rPr lang="en-US" sz="1800" dirty="0">
                <a:solidFill>
                  <a:srgbClr val="000000"/>
                </a:solidFill>
                <a:latin typeface="Helvetica" pitchFamily="2" charset="0"/>
              </a:rPr>
              <a:t>The simple 70/30-split or a 5/10-fold cross validation will account for practically all use cases; I only mention the 70/20/10 for transparency  </a:t>
            </a:r>
          </a:p>
        </p:txBody>
      </p:sp>
    </p:spTree>
    <p:extLst>
      <p:ext uri="{BB962C8B-B14F-4D97-AF65-F5344CB8AC3E}">
        <p14:creationId xmlns:p14="http://schemas.microsoft.com/office/powerpoint/2010/main" val="9609630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44FB-0879-4649-A2AD-9E8E41BA5758}"/>
              </a:ext>
            </a:extLst>
          </p:cNvPr>
          <p:cNvSpPr>
            <a:spLocks noGrp="1"/>
          </p:cNvSpPr>
          <p:nvPr>
            <p:ph type="title"/>
          </p:nvPr>
        </p:nvSpPr>
        <p:spPr/>
        <p:txBody>
          <a:bodyPr>
            <a:normAutofit/>
          </a:bodyPr>
          <a:lstStyle/>
          <a:p>
            <a:r>
              <a:rPr lang="en-US" sz="2400" dirty="0"/>
              <a:t>Dealing with ‘temporal’ data can be tricky….see why?</a:t>
            </a:r>
          </a:p>
        </p:txBody>
      </p:sp>
      <p:pic>
        <p:nvPicPr>
          <p:cNvPr id="5" name="Picture 4">
            <a:extLst>
              <a:ext uri="{FF2B5EF4-FFF2-40B4-BE49-F238E27FC236}">
                <a16:creationId xmlns:a16="http://schemas.microsoft.com/office/drawing/2014/main" id="{0461BEB3-BBE0-D941-A327-69BC4FB0EB33}"/>
              </a:ext>
            </a:extLst>
          </p:cNvPr>
          <p:cNvPicPr>
            <a:picLocks noChangeAspect="1"/>
          </p:cNvPicPr>
          <p:nvPr/>
        </p:nvPicPr>
        <p:blipFill>
          <a:blip r:embed="rId2"/>
          <a:stretch>
            <a:fillRect/>
          </a:stretch>
        </p:blipFill>
        <p:spPr>
          <a:xfrm>
            <a:off x="464736" y="1262358"/>
            <a:ext cx="8177783" cy="1149068"/>
          </a:xfrm>
          <a:prstGeom prst="rect">
            <a:avLst/>
          </a:prstGeom>
        </p:spPr>
      </p:pic>
      <p:sp>
        <p:nvSpPr>
          <p:cNvPr id="6" name="TextBox 5">
            <a:extLst>
              <a:ext uri="{FF2B5EF4-FFF2-40B4-BE49-F238E27FC236}">
                <a16:creationId xmlns:a16="http://schemas.microsoft.com/office/drawing/2014/main" id="{4121D650-2C85-F042-AF49-65569A7F75D7}"/>
              </a:ext>
            </a:extLst>
          </p:cNvPr>
          <p:cNvSpPr txBox="1"/>
          <p:nvPr/>
        </p:nvSpPr>
        <p:spPr>
          <a:xfrm>
            <a:off x="335384" y="2726679"/>
            <a:ext cx="8436485" cy="1477328"/>
          </a:xfrm>
          <a:prstGeom prst="rect">
            <a:avLst/>
          </a:prstGeom>
          <a:noFill/>
        </p:spPr>
        <p:txBody>
          <a:bodyPr wrap="square" rtlCol="0">
            <a:spAutoFit/>
          </a:bodyPr>
          <a:lstStyle/>
          <a:p>
            <a:pPr marL="342900" indent="-342900">
              <a:buFont typeface="Arial" panose="020B0604020202020204" pitchFamily="34" charset="0"/>
              <a:buChar char="•"/>
            </a:pPr>
            <a:r>
              <a:rPr lang="en-US" sz="1800" dirty="0">
                <a:solidFill>
                  <a:srgbClr val="000000"/>
                </a:solidFill>
                <a:latin typeface="Helvetica" pitchFamily="2" charset="0"/>
              </a:rPr>
              <a:t>If we used random sampling to train a model impacted by time, we may use the historical ‘future’ to evaluate performance on the historical ‘past’</a:t>
            </a:r>
          </a:p>
          <a:p>
            <a:pPr marL="342900" indent="-342900">
              <a:buFont typeface="Arial" panose="020B0604020202020204" pitchFamily="34" charset="0"/>
              <a:buChar char="•"/>
            </a:pPr>
            <a:r>
              <a:rPr lang="en-US" sz="1800" dirty="0">
                <a:solidFill>
                  <a:srgbClr val="000000"/>
                </a:solidFill>
                <a:latin typeface="Helvetica" pitchFamily="2" charset="0"/>
              </a:rPr>
              <a:t>In data science terminology, that is one component of “data leakage” (i.e., leaking data about the target into your training data)</a:t>
            </a:r>
          </a:p>
          <a:p>
            <a:pPr marL="342900" indent="-342900">
              <a:buFont typeface="Arial" panose="020B0604020202020204" pitchFamily="34" charset="0"/>
              <a:buChar char="•"/>
            </a:pPr>
            <a:r>
              <a:rPr lang="en-US" sz="1800" dirty="0">
                <a:solidFill>
                  <a:srgbClr val="000000"/>
                </a:solidFill>
                <a:latin typeface="Helvetica" pitchFamily="2" charset="0"/>
              </a:rPr>
              <a:t>Ultimately, be super careful when dealing with time-oriented data</a:t>
            </a:r>
          </a:p>
        </p:txBody>
      </p:sp>
    </p:spTree>
    <p:extLst>
      <p:ext uri="{BB962C8B-B14F-4D97-AF65-F5344CB8AC3E}">
        <p14:creationId xmlns:p14="http://schemas.microsoft.com/office/powerpoint/2010/main" val="3246157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70FC3-7B2F-7848-9F7F-0594839E629A}"/>
              </a:ext>
            </a:extLst>
          </p:cNvPr>
          <p:cNvSpPr>
            <a:spLocks noGrp="1"/>
          </p:cNvSpPr>
          <p:nvPr>
            <p:ph type="title"/>
          </p:nvPr>
        </p:nvSpPr>
        <p:spPr>
          <a:xfrm>
            <a:off x="317901" y="0"/>
            <a:ext cx="8826099" cy="1181100"/>
          </a:xfrm>
        </p:spPr>
        <p:txBody>
          <a:bodyPr>
            <a:normAutofit/>
          </a:bodyPr>
          <a:lstStyle/>
          <a:p>
            <a:r>
              <a:rPr lang="en-US" sz="2400" dirty="0"/>
              <a:t>Oh yeah, and another note on sampling….</a:t>
            </a:r>
          </a:p>
        </p:txBody>
      </p:sp>
      <p:pic>
        <p:nvPicPr>
          <p:cNvPr id="6" name="Picture 5">
            <a:extLst>
              <a:ext uri="{FF2B5EF4-FFF2-40B4-BE49-F238E27FC236}">
                <a16:creationId xmlns:a16="http://schemas.microsoft.com/office/drawing/2014/main" id="{B78618A6-483A-5B40-99B8-54D114062DEA}"/>
              </a:ext>
            </a:extLst>
          </p:cNvPr>
          <p:cNvPicPr>
            <a:picLocks noChangeAspect="1"/>
          </p:cNvPicPr>
          <p:nvPr/>
        </p:nvPicPr>
        <p:blipFill>
          <a:blip r:embed="rId2"/>
          <a:stretch>
            <a:fillRect/>
          </a:stretch>
        </p:blipFill>
        <p:spPr>
          <a:xfrm>
            <a:off x="317901" y="1086317"/>
            <a:ext cx="8232692" cy="1871067"/>
          </a:xfrm>
          <a:prstGeom prst="rect">
            <a:avLst/>
          </a:prstGeom>
        </p:spPr>
      </p:pic>
      <p:sp>
        <p:nvSpPr>
          <p:cNvPr id="7" name="TextBox 6">
            <a:extLst>
              <a:ext uri="{FF2B5EF4-FFF2-40B4-BE49-F238E27FC236}">
                <a16:creationId xmlns:a16="http://schemas.microsoft.com/office/drawing/2014/main" id="{A7DC393A-E058-3B4C-A85E-9E993316C4D7}"/>
              </a:ext>
            </a:extLst>
          </p:cNvPr>
          <p:cNvSpPr txBox="1"/>
          <p:nvPr/>
        </p:nvSpPr>
        <p:spPr>
          <a:xfrm>
            <a:off x="335384" y="3139371"/>
            <a:ext cx="8436485" cy="1477328"/>
          </a:xfrm>
          <a:prstGeom prst="rect">
            <a:avLst/>
          </a:prstGeom>
          <a:noFill/>
        </p:spPr>
        <p:txBody>
          <a:bodyPr wrap="square" rtlCol="0">
            <a:spAutoFit/>
          </a:bodyPr>
          <a:lstStyle/>
          <a:p>
            <a:pPr marL="342900" indent="-342900">
              <a:buFont typeface="Arial" panose="020B0604020202020204" pitchFamily="34" charset="0"/>
              <a:buChar char="•"/>
            </a:pPr>
            <a:r>
              <a:rPr lang="en-US" sz="1800" dirty="0">
                <a:solidFill>
                  <a:srgbClr val="000000"/>
                </a:solidFill>
                <a:latin typeface="Helvetica" pitchFamily="2" charset="0"/>
              </a:rPr>
              <a:t>Stratification allows us to maintain our target’s “prevalence” rate throughout our sampling sets (ex. Our target class is equally represented in both the training and testing sets, or throughout the cross validation process)</a:t>
            </a:r>
          </a:p>
          <a:p>
            <a:pPr marL="342900" indent="-342900">
              <a:buFont typeface="Arial" panose="020B0604020202020204" pitchFamily="34" charset="0"/>
              <a:buChar char="•"/>
            </a:pPr>
            <a:r>
              <a:rPr lang="en-US" sz="1800" dirty="0">
                <a:solidFill>
                  <a:srgbClr val="000000"/>
                </a:solidFill>
                <a:latin typeface="Helvetica" pitchFamily="2" charset="0"/>
              </a:rPr>
              <a:t>Sometimes, you may want to include additional strata beyond the target (ex. Demographics) to aid in the creation of equitable and fair models</a:t>
            </a:r>
          </a:p>
        </p:txBody>
      </p:sp>
    </p:spTree>
    <p:extLst>
      <p:ext uri="{BB962C8B-B14F-4D97-AF65-F5344CB8AC3E}">
        <p14:creationId xmlns:p14="http://schemas.microsoft.com/office/powerpoint/2010/main" val="38324337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Metrics: Classification</a:t>
            </a:r>
          </a:p>
        </p:txBody>
      </p:sp>
      <p:sp>
        <p:nvSpPr>
          <p:cNvPr id="7" name="TextBox 6">
            <a:extLst>
              <a:ext uri="{FF2B5EF4-FFF2-40B4-BE49-F238E27FC236}">
                <a16:creationId xmlns:a16="http://schemas.microsoft.com/office/drawing/2014/main" id="{D8335FAE-095B-0F4C-9F96-2554A92DEBA4}"/>
              </a:ext>
            </a:extLst>
          </p:cNvPr>
          <p:cNvSpPr txBox="1"/>
          <p:nvPr/>
        </p:nvSpPr>
        <p:spPr>
          <a:xfrm>
            <a:off x="317900" y="1181100"/>
            <a:ext cx="8436485" cy="337618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Accuracy</a:t>
            </a:r>
            <a:r>
              <a:rPr lang="en-US" sz="1800" dirty="0">
                <a:solidFill>
                  <a:srgbClr val="000000"/>
                </a:solidFill>
                <a:latin typeface="Helvetica" pitchFamily="2" charset="0"/>
              </a:rPr>
              <a:t> – how many did I get right (in total)?</a:t>
            </a:r>
          </a:p>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Precision</a:t>
            </a:r>
            <a:r>
              <a:rPr lang="en-US" sz="1800" dirty="0">
                <a:solidFill>
                  <a:srgbClr val="000000"/>
                </a:solidFill>
                <a:latin typeface="Helvetica" pitchFamily="2" charset="0"/>
              </a:rPr>
              <a:t> – how many correct “true predictions” I made divided by how many in total I predicted to be true</a:t>
            </a:r>
          </a:p>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Recall</a:t>
            </a:r>
            <a:r>
              <a:rPr lang="en-US" sz="1800" dirty="0">
                <a:solidFill>
                  <a:srgbClr val="000000"/>
                </a:solidFill>
                <a:latin typeface="Helvetica" pitchFamily="2" charset="0"/>
              </a:rPr>
              <a:t> – how many correct “true predictions” divided by all true records</a:t>
            </a:r>
          </a:p>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F1</a:t>
            </a:r>
            <a:r>
              <a:rPr lang="en-US" sz="1800" dirty="0">
                <a:solidFill>
                  <a:srgbClr val="000000"/>
                </a:solidFill>
                <a:latin typeface="Helvetica" pitchFamily="2" charset="0"/>
              </a:rPr>
              <a:t> – Balanced precision and recall (for positive class)</a:t>
            </a:r>
          </a:p>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Type I error </a:t>
            </a:r>
            <a:r>
              <a:rPr lang="en-US" sz="1800" dirty="0">
                <a:solidFill>
                  <a:srgbClr val="000000"/>
                </a:solidFill>
                <a:latin typeface="Helvetica" pitchFamily="2" charset="0"/>
              </a:rPr>
              <a:t>(false positive)</a:t>
            </a:r>
          </a:p>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Type II error </a:t>
            </a:r>
            <a:r>
              <a:rPr lang="en-US" sz="1800" dirty="0">
                <a:solidFill>
                  <a:srgbClr val="000000"/>
                </a:solidFill>
                <a:latin typeface="Helvetica" pitchFamily="2" charset="0"/>
              </a:rPr>
              <a:t>(false negative)</a:t>
            </a:r>
          </a:p>
          <a:p>
            <a:pPr marL="342900" indent="-342900">
              <a:lnSpc>
                <a:spcPct val="150000"/>
              </a:lnSpc>
              <a:buFont typeface="Arial" panose="020B0604020202020204" pitchFamily="34" charset="0"/>
              <a:buChar char="•"/>
            </a:pPr>
            <a:r>
              <a:rPr lang="en-US" sz="1800" b="1" dirty="0">
                <a:solidFill>
                  <a:srgbClr val="000000"/>
                </a:solidFill>
                <a:latin typeface="Helvetica" pitchFamily="2" charset="0"/>
              </a:rPr>
              <a:t>Matthews Correlation Coefficient</a:t>
            </a:r>
            <a:r>
              <a:rPr lang="en-US" sz="1800" dirty="0">
                <a:solidFill>
                  <a:srgbClr val="000000"/>
                </a:solidFill>
                <a:latin typeface="Helvetica" pitchFamily="2" charset="0"/>
              </a:rPr>
              <a:t> – balanced accuracy for binary problems</a:t>
            </a:r>
          </a:p>
        </p:txBody>
      </p:sp>
    </p:spTree>
    <p:extLst>
      <p:ext uri="{BB962C8B-B14F-4D97-AF65-F5344CB8AC3E}">
        <p14:creationId xmlns:p14="http://schemas.microsoft.com/office/powerpoint/2010/main" val="88862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0B41-A77A-D844-A9D9-2E6545B80E91}"/>
              </a:ext>
            </a:extLst>
          </p:cNvPr>
          <p:cNvSpPr>
            <a:spLocks noGrp="1"/>
          </p:cNvSpPr>
          <p:nvPr>
            <p:ph type="title"/>
          </p:nvPr>
        </p:nvSpPr>
        <p:spPr/>
        <p:txBody>
          <a:bodyPr/>
          <a:lstStyle/>
          <a:p>
            <a:r>
              <a:rPr lang="en-US" dirty="0"/>
              <a:t>Metrics: Classification (Illustration)</a:t>
            </a:r>
          </a:p>
        </p:txBody>
      </p:sp>
      <p:pic>
        <p:nvPicPr>
          <p:cNvPr id="3" name="Picture 2">
            <a:extLst>
              <a:ext uri="{FF2B5EF4-FFF2-40B4-BE49-F238E27FC236}">
                <a16:creationId xmlns:a16="http://schemas.microsoft.com/office/drawing/2014/main" id="{D90B3B13-D95A-ED44-9901-448E6F2DE063}"/>
              </a:ext>
            </a:extLst>
          </p:cNvPr>
          <p:cNvPicPr>
            <a:picLocks noChangeAspect="1"/>
          </p:cNvPicPr>
          <p:nvPr/>
        </p:nvPicPr>
        <p:blipFill>
          <a:blip r:embed="rId2"/>
          <a:stretch>
            <a:fillRect/>
          </a:stretch>
        </p:blipFill>
        <p:spPr>
          <a:xfrm>
            <a:off x="0" y="1181100"/>
            <a:ext cx="9144000" cy="2173833"/>
          </a:xfrm>
          <a:prstGeom prst="rect">
            <a:avLst/>
          </a:prstGeom>
        </p:spPr>
      </p:pic>
      <p:sp>
        <p:nvSpPr>
          <p:cNvPr id="5" name="TextBox 4">
            <a:extLst>
              <a:ext uri="{FF2B5EF4-FFF2-40B4-BE49-F238E27FC236}">
                <a16:creationId xmlns:a16="http://schemas.microsoft.com/office/drawing/2014/main" id="{140C4CCC-E078-AE4B-8E1B-52E08A5EB826}"/>
              </a:ext>
            </a:extLst>
          </p:cNvPr>
          <p:cNvSpPr txBox="1"/>
          <p:nvPr/>
        </p:nvSpPr>
        <p:spPr>
          <a:xfrm>
            <a:off x="1019331" y="3354934"/>
            <a:ext cx="5111646" cy="246221"/>
          </a:xfrm>
          <a:prstGeom prst="rect">
            <a:avLst/>
          </a:prstGeom>
          <a:noFill/>
        </p:spPr>
        <p:txBody>
          <a:bodyPr wrap="square" rtlCol="0">
            <a:spAutoFit/>
          </a:bodyPr>
          <a:lstStyle/>
          <a:p>
            <a:r>
              <a:rPr lang="en-US" sz="1000" b="1" dirty="0">
                <a:latin typeface="Helvetica" pitchFamily="2" charset="0"/>
              </a:rPr>
              <a:t>Source: </a:t>
            </a:r>
            <a:r>
              <a:rPr lang="en-US" sz="1000" dirty="0">
                <a:latin typeface="Helvetica" pitchFamily="2" charset="0"/>
                <a:hlinkClick r:id="rId3"/>
              </a:rPr>
              <a:t>Wikipedia</a:t>
            </a:r>
            <a:endParaRPr lang="en-US" sz="1000" dirty="0">
              <a:latin typeface="Helvetica" pitchFamily="2" charset="0"/>
            </a:endParaRPr>
          </a:p>
        </p:txBody>
      </p:sp>
    </p:spTree>
    <p:extLst>
      <p:ext uri="{BB962C8B-B14F-4D97-AF65-F5344CB8AC3E}">
        <p14:creationId xmlns:p14="http://schemas.microsoft.com/office/powerpoint/2010/main" val="125842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theme/theme1.xml><?xml version="1.0" encoding="utf-8"?>
<a:theme xmlns:a="http://schemas.openxmlformats.org/drawingml/2006/main" name="--SMU-07.18.18--">
  <a:themeElements>
    <a:clrScheme name="SMU May 2018">
      <a:dk1>
        <a:sysClr val="windowText" lastClr="000000"/>
      </a:dk1>
      <a:lt1>
        <a:sysClr val="window" lastClr="FFFFFF"/>
      </a:lt1>
      <a:dk2>
        <a:srgbClr val="0076D8"/>
      </a:dk2>
      <a:lt2>
        <a:srgbClr val="CDCFCE"/>
      </a:lt2>
      <a:accent1>
        <a:srgbClr val="354C97"/>
      </a:accent1>
      <a:accent2>
        <a:srgbClr val="860000"/>
      </a:accent2>
      <a:accent3>
        <a:srgbClr val="E2D8B9"/>
      </a:accent3>
      <a:accent4>
        <a:srgbClr val="EFB615"/>
      </a:accent4>
      <a:accent5>
        <a:srgbClr val="457E28"/>
      </a:accent5>
      <a:accent6>
        <a:srgbClr val="66695B"/>
      </a:accent6>
      <a:hlink>
        <a:srgbClr val="219BFF"/>
      </a:hlink>
      <a:folHlink>
        <a:srgbClr val="CC0000"/>
      </a:folHlink>
    </a:clrScheme>
    <a:fontScheme name="P-T 2018">
      <a:majorFont>
        <a:latin typeface="Palatino Linotype"/>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ityTemplate_07.18.18-Blue.pptx" id="{7B2840EA-E972-41B9-AE29-FC969668025C}" vid="{483B4268-7FCC-40BF-996C-1D7489B8C486}"/>
    </a:ext>
  </a:extLst>
</a:theme>
</file>

<file path=ppt/theme/theme2.xml><?xml version="1.0" encoding="utf-8"?>
<a:theme xmlns:a="http://schemas.openxmlformats.org/drawingml/2006/main" name="Office Theme">
  <a:themeElements>
    <a:clrScheme name="SMU May 2018">
      <a:dk1>
        <a:sysClr val="windowText" lastClr="000000"/>
      </a:dk1>
      <a:lt1>
        <a:sysClr val="window" lastClr="FFFFFF"/>
      </a:lt1>
      <a:dk2>
        <a:srgbClr val="0076D8"/>
      </a:dk2>
      <a:lt2>
        <a:srgbClr val="CDCFCE"/>
      </a:lt2>
      <a:accent1>
        <a:srgbClr val="354C97"/>
      </a:accent1>
      <a:accent2>
        <a:srgbClr val="860000"/>
      </a:accent2>
      <a:accent3>
        <a:srgbClr val="E2D8B9"/>
      </a:accent3>
      <a:accent4>
        <a:srgbClr val="EFB615"/>
      </a:accent4>
      <a:accent5>
        <a:srgbClr val="457E28"/>
      </a:accent5>
      <a:accent6>
        <a:srgbClr val="66695B"/>
      </a:accent6>
      <a:hlink>
        <a:srgbClr val="219BFF"/>
      </a:hlink>
      <a:folHlink>
        <a:srgbClr val="CC0000"/>
      </a:folHlink>
    </a:clrScheme>
    <a:fontScheme name="P-T 2018">
      <a:majorFont>
        <a:latin typeface="Palatino Linotype"/>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51082</TotalTime>
  <Words>1475</Words>
  <Application>Microsoft Macintosh PowerPoint</Application>
  <PresentationFormat>On-screen Show (16:9)</PresentationFormat>
  <Paragraphs>156</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 Math</vt:lpstr>
      <vt:lpstr>Helvetica</vt:lpstr>
      <vt:lpstr>Palatino Linotype</vt:lpstr>
      <vt:lpstr>Trebuchet MS</vt:lpstr>
      <vt:lpstr>--SMU-07.18.18--</vt:lpstr>
      <vt:lpstr>DS 7333 –  Quantifying the World</vt:lpstr>
      <vt:lpstr>Outline</vt:lpstr>
      <vt:lpstr>Review: (Cross) Validation</vt:lpstr>
      <vt:lpstr>Validation Caveats</vt:lpstr>
      <vt:lpstr>Sampling….oh, let’s count the ways.</vt:lpstr>
      <vt:lpstr>Dealing with ‘temporal’ data can be tricky….see why?</vt:lpstr>
      <vt:lpstr>Oh yeah, and another note on sampling….</vt:lpstr>
      <vt:lpstr>Metrics: Classification</vt:lpstr>
      <vt:lpstr>Metrics: Classification (Illustration)</vt:lpstr>
      <vt:lpstr>Metrics: Continuous</vt:lpstr>
      <vt:lpstr>Methods: Unsupervised</vt:lpstr>
      <vt:lpstr>A quick review of Clustering (and one method; k-means) What is it and why is it needed?</vt:lpstr>
      <vt:lpstr>Methods: Supervised</vt:lpstr>
      <vt:lpstr>Naïve Bayes</vt:lpstr>
      <vt:lpstr>Tips and Tricks (General)</vt:lpstr>
      <vt:lpstr>Remember</vt:lpstr>
      <vt:lpstr>So how do we make a useful model</vt:lpstr>
      <vt:lpstr>New arrows made from Trees</vt:lpstr>
      <vt:lpstr>Classification &amp; Regression Trees (CART)</vt:lpstr>
      <vt:lpstr>Building a Tree</vt:lpstr>
      <vt:lpstr>Building a Tree (50/50 example)</vt:lpstr>
      <vt:lpstr>Building a Tree (with a weighted coin)</vt:lpstr>
      <vt:lpstr>A Visual Example</vt:lpstr>
      <vt:lpstr>So how do I build a Tree</vt:lpstr>
      <vt:lpstr>But back in the good old days</vt:lpstr>
      <vt:lpstr>Time to play with the Iris data</vt:lpstr>
    </vt:vector>
  </TitlesOfParts>
  <Company>Southern Methodist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O'Berg, Gary</dc:creator>
  <cp:lastModifiedBy>Bradley A Blanchard</cp:lastModifiedBy>
  <cp:revision>489</cp:revision>
  <cp:lastPrinted>2018-03-23T14:39:46Z</cp:lastPrinted>
  <dcterms:created xsi:type="dcterms:W3CDTF">2016-06-08T17:45:18Z</dcterms:created>
  <dcterms:modified xsi:type="dcterms:W3CDTF">2020-06-03T23:27:55Z</dcterms:modified>
</cp:coreProperties>
</file>